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embeddedFontLst>
    <p:embeddedFont>
      <p:font typeface="NSimSun" panose="02010609030101010101" pitchFamily="49" charset="-122"/>
      <p:regular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Nunito" pitchFamily="2" charset="77"/>
      <p:regular r:id="rId26"/>
      <p:bold r:id="rId27"/>
      <p:italic r:id="rId28"/>
      <p:boldItalic r:id="rId29"/>
    </p:embeddedFont>
    <p:embeddedFont>
      <p:font typeface="Nunito ExtraBold" panose="020F0502020204030204" pitchFamily="34" charset="0"/>
      <p:bold r:id="rId30"/>
    </p:embeddedFont>
    <p:embeddedFont>
      <p:font typeface="Nunito SemiBold" pitchFamily="2" charset="77"/>
      <p:regular r:id="rId31"/>
      <p:bold r:id="rId32"/>
      <p:italic r:id="rId33"/>
      <p:boldItalic r:id="rId34"/>
    </p:embeddedFont>
    <p:embeddedFont>
      <p:font typeface="Sorts Mill Goudy" panose="02000503000000000000" pitchFamily="2" charset="0"/>
      <p:regular r:id="rId35"/>
      <p: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7" roundtripDataSignature="AMtx7mhzfv/dLiZT/fqtohyOBplLqfHFa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2B34EFA-99CF-4D65-86A8-8D47743C6CB6}">
  <a:tblStyle styleId="{42B34EFA-99CF-4D65-86A8-8D47743C6CB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94660"/>
  </p:normalViewPr>
  <p:slideViewPr>
    <p:cSldViewPr snapToGrid="0" snapToObjects="1">
      <p:cViewPr varScale="1">
        <p:scale>
          <a:sx n="118" d="100"/>
          <a:sy n="118" d="100"/>
        </p:scale>
        <p:origin x="600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viewProps" Target="viewProps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customschemas.google.com/relationships/presentationmetadata" Target="meta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2522521b1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2522521b1a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g12522521b1a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125147e8f29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125147e8f29_1_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g125147e8f29_1_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25147e8f29_1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125147e8f29_1_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g125147e8f29_1_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12584ca5805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12584ca5805_0_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g12584ca5805_0_4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12542eac81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12542eac81a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g12542eac81a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12542eac81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12542eac81a_0_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g12542eac81a_0_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12542eac81a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12542eac81a_0_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g12542eac81a_0_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1256803af1a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1256803af1a_1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g1256803af1a_1_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252ace50ef_0_6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252ace50ef_0_69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g1252ace50ef_0_69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257380286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2573802864_1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g12573802864_1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252ace50ef_0_6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252ace50ef_0_68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g1252ace50ef_0_68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25147e8f29_1_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g125147e8f29_1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2522521b1a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12522521b1a_0_1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g12522521b1a_0_1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2522521b1a_0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2522521b1a_0_1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g12522521b1a_0_12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2522521b1a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12522521b1a_0_1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g12522521b1a_0_13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6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1252ace50ef_0_438"/>
          <p:cNvSpPr/>
          <p:nvPr/>
        </p:nvSpPr>
        <p:spPr>
          <a:xfrm>
            <a:off x="41" y="3766000"/>
            <a:ext cx="9827100" cy="30921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g1252ace50ef_0_438"/>
          <p:cNvSpPr/>
          <p:nvPr/>
        </p:nvSpPr>
        <p:spPr>
          <a:xfrm flipH="1">
            <a:off x="4776900" y="2067600"/>
            <a:ext cx="7415100" cy="47904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g1252ace50ef_0_438"/>
          <p:cNvSpPr/>
          <p:nvPr/>
        </p:nvSpPr>
        <p:spPr>
          <a:xfrm rot="10800000">
            <a:off x="6745206" y="-100"/>
            <a:ext cx="5446800" cy="27369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g1252ace50ef_0_438"/>
          <p:cNvSpPr/>
          <p:nvPr/>
        </p:nvSpPr>
        <p:spPr>
          <a:xfrm>
            <a:off x="271033" y="275000"/>
            <a:ext cx="11649900" cy="63081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" name="Google Shape;18;g1252ace50ef_0_438"/>
          <p:cNvGrpSpPr/>
          <p:nvPr/>
        </p:nvGrpSpPr>
        <p:grpSpPr>
          <a:xfrm>
            <a:off x="340259" y="790"/>
            <a:ext cx="3000409" cy="1392365"/>
            <a:chOff x="255200" y="592"/>
            <a:chExt cx="2250363" cy="1044300"/>
          </a:xfrm>
        </p:grpSpPr>
        <p:sp>
          <p:nvSpPr>
            <p:cNvPr id="19" name="Google Shape;19;g1252ace50ef_0_438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g1252ace50ef_0_438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g1252ace50ef_0_438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22;g1252ace50ef_0_438"/>
          <p:cNvGrpSpPr/>
          <p:nvPr/>
        </p:nvGrpSpPr>
        <p:grpSpPr>
          <a:xfrm>
            <a:off x="1207163" y="790"/>
            <a:ext cx="3000409" cy="1392365"/>
            <a:chOff x="905395" y="592"/>
            <a:chExt cx="2250363" cy="1044300"/>
          </a:xfrm>
        </p:grpSpPr>
        <p:sp>
          <p:nvSpPr>
            <p:cNvPr id="23" name="Google Shape;23;g1252ace50ef_0_438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g1252ace50ef_0_438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g1252ace50ef_0_438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26;g1252ace50ef_0_438"/>
          <p:cNvGrpSpPr/>
          <p:nvPr/>
        </p:nvGrpSpPr>
        <p:grpSpPr>
          <a:xfrm>
            <a:off x="9409957" y="6784"/>
            <a:ext cx="2468376" cy="1002839"/>
            <a:chOff x="6917201" y="0"/>
            <a:chExt cx="2227777" cy="863400"/>
          </a:xfrm>
        </p:grpSpPr>
        <p:sp>
          <p:nvSpPr>
            <p:cNvPr id="27" name="Google Shape;27;g1252ace50ef_0_43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g1252ace50ef_0_43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g1252ace50ef_0_43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30;g1252ace50ef_0_438"/>
          <p:cNvGrpSpPr/>
          <p:nvPr/>
        </p:nvGrpSpPr>
        <p:grpSpPr>
          <a:xfrm>
            <a:off x="8737606" y="5623802"/>
            <a:ext cx="3185498" cy="1234317"/>
            <a:chOff x="6917201" y="0"/>
            <a:chExt cx="2227777" cy="863400"/>
          </a:xfrm>
        </p:grpSpPr>
        <p:sp>
          <p:nvSpPr>
            <p:cNvPr id="31" name="Google Shape;31;g1252ace50ef_0_43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g1252ace50ef_0_43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g1252ace50ef_0_43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" name="Google Shape;34;g1252ace50ef_0_438"/>
          <p:cNvGrpSpPr/>
          <p:nvPr/>
        </p:nvGrpSpPr>
        <p:grpSpPr>
          <a:xfrm>
            <a:off x="265762" y="5407536"/>
            <a:ext cx="3727293" cy="1444382"/>
            <a:chOff x="6917201" y="0"/>
            <a:chExt cx="2227777" cy="863400"/>
          </a:xfrm>
        </p:grpSpPr>
        <p:sp>
          <p:nvSpPr>
            <p:cNvPr id="35" name="Google Shape;35;g1252ace50ef_0_43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g1252ace50ef_0_43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g1252ace50ef_0_43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" name="Google Shape;38;g1252ace50ef_0_438"/>
          <p:cNvSpPr txBox="1">
            <a:spLocks noGrp="1"/>
          </p:cNvSpPr>
          <p:nvPr>
            <p:ph type="ctrTitle"/>
          </p:nvPr>
        </p:nvSpPr>
        <p:spPr>
          <a:xfrm>
            <a:off x="2478271" y="2430444"/>
            <a:ext cx="7148400" cy="1930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1pPr>
            <a:lvl2pPr lvl="1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>
            <a:endParaRPr/>
          </a:p>
        </p:txBody>
      </p:sp>
      <p:sp>
        <p:nvSpPr>
          <p:cNvPr id="39" name="Google Shape;39;g1252ace50ef_0_438"/>
          <p:cNvSpPr txBox="1">
            <a:spLocks noGrp="1"/>
          </p:cNvSpPr>
          <p:nvPr>
            <p:ph type="subTitle" idx="1"/>
          </p:nvPr>
        </p:nvSpPr>
        <p:spPr>
          <a:xfrm>
            <a:off x="2478267" y="4550878"/>
            <a:ext cx="7148400" cy="69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g1252ace50ef_0_438"/>
          <p:cNvSpPr txBox="1">
            <a:spLocks noGrp="1"/>
          </p:cNvSpPr>
          <p:nvPr>
            <p:ph type="sldNum" idx="12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252ace50ef_0_538"/>
          <p:cNvSpPr/>
          <p:nvPr/>
        </p:nvSpPr>
        <p:spPr>
          <a:xfrm flipH="1">
            <a:off x="7425600" y="3778767"/>
            <a:ext cx="4766400" cy="30792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5" name="Google Shape;115;g1252ace50ef_0_538"/>
          <p:cNvGrpSpPr/>
          <p:nvPr/>
        </p:nvGrpSpPr>
        <p:grpSpPr>
          <a:xfrm>
            <a:off x="7945629" y="5492768"/>
            <a:ext cx="3361269" cy="1365553"/>
            <a:chOff x="6917201" y="0"/>
            <a:chExt cx="2227777" cy="863400"/>
          </a:xfrm>
        </p:grpSpPr>
        <p:sp>
          <p:nvSpPr>
            <p:cNvPr id="116" name="Google Shape;116;g1252ace50ef_0_53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g1252ace50ef_0_53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g1252ace50ef_0_53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" name="Google Shape;119;g1252ace50ef_0_538"/>
          <p:cNvGrpSpPr/>
          <p:nvPr/>
        </p:nvGrpSpPr>
        <p:grpSpPr>
          <a:xfrm>
            <a:off x="265762" y="3"/>
            <a:ext cx="3727293" cy="1444382"/>
            <a:chOff x="6917201" y="0"/>
            <a:chExt cx="2227777" cy="863400"/>
          </a:xfrm>
        </p:grpSpPr>
        <p:sp>
          <p:nvSpPr>
            <p:cNvPr id="120" name="Google Shape;120;g1252ace50ef_0_53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g1252ace50ef_0_53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g1252ace50ef_0_53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" name="Google Shape;123;g1252ace50ef_0_538"/>
          <p:cNvSpPr txBox="1">
            <a:spLocks noGrp="1"/>
          </p:cNvSpPr>
          <p:nvPr>
            <p:ph type="title" hasCustomPrompt="1"/>
          </p:nvPr>
        </p:nvSpPr>
        <p:spPr>
          <a:xfrm>
            <a:off x="1847800" y="1845133"/>
            <a:ext cx="8496300" cy="18396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500"/>
              <a:buNone/>
              <a:defRPr sz="115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500"/>
              <a:buNone/>
              <a:defRPr sz="115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500"/>
              <a:buNone/>
              <a:defRPr sz="115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500"/>
              <a:buNone/>
              <a:defRPr sz="115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500"/>
              <a:buNone/>
              <a:defRPr sz="115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500"/>
              <a:buNone/>
              <a:defRPr sz="115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500"/>
              <a:buNone/>
              <a:defRPr sz="115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500"/>
              <a:buNone/>
              <a:defRPr sz="115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500"/>
              <a:buNone/>
              <a:defRPr sz="115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4" name="Google Shape;124;g1252ace50ef_0_538"/>
          <p:cNvSpPr txBox="1">
            <a:spLocks noGrp="1"/>
          </p:cNvSpPr>
          <p:nvPr>
            <p:ph type="body" idx="1"/>
          </p:nvPr>
        </p:nvSpPr>
        <p:spPr>
          <a:xfrm>
            <a:off x="1847800" y="3818467"/>
            <a:ext cx="8496300" cy="854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36550" algn="ctr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 algn="ctr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 algn="ctr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algn="ctr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 algn="ctr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 algn="ctr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 algn="ctr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 algn="ctr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 algn="ctr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125" name="Google Shape;125;g1252ace50ef_0_538"/>
          <p:cNvSpPr txBox="1">
            <a:spLocks noGrp="1"/>
          </p:cNvSpPr>
          <p:nvPr>
            <p:ph type="sldNum" idx="12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252ace50ef_0_551"/>
          <p:cNvSpPr txBox="1">
            <a:spLocks noGrp="1"/>
          </p:cNvSpPr>
          <p:nvPr>
            <p:ph type="sldNum" idx="12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和内容" type="obj">
  <p:cSld name="OBJECT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252ace50ef_0_553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900" cy="12573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0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g1252ace50ef_0_553"/>
          <p:cNvSpPr txBox="1">
            <a:spLocks noGrp="1"/>
          </p:cNvSpPr>
          <p:nvPr>
            <p:ph type="body" idx="1"/>
          </p:nvPr>
        </p:nvSpPr>
        <p:spPr>
          <a:xfrm>
            <a:off x="913795" y="2076450"/>
            <a:ext cx="10353900" cy="37146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0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 rtl="0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260"/>
              <a:buChar char="●"/>
              <a:defRPr/>
            </a:lvl1pPr>
            <a:lvl2pPr marL="914400" lvl="1" indent="-308610" algn="l" rtl="0">
              <a:spcBef>
                <a:spcPts val="600"/>
              </a:spcBef>
              <a:spcAft>
                <a:spcPts val="0"/>
              </a:spcAft>
              <a:buSzPts val="1260"/>
              <a:buChar char="○"/>
              <a:defRPr/>
            </a:lvl2pPr>
            <a:lvl3pPr marL="1371600" lvl="2" indent="-308610" algn="l" rtl="0">
              <a:spcBef>
                <a:spcPts val="600"/>
              </a:spcBef>
              <a:spcAft>
                <a:spcPts val="0"/>
              </a:spcAft>
              <a:buSzPts val="1260"/>
              <a:buChar char="■"/>
              <a:defRPr/>
            </a:lvl3pPr>
            <a:lvl4pPr marL="1828800" lvl="3" indent="-308610" algn="l" rtl="0">
              <a:spcBef>
                <a:spcPts val="600"/>
              </a:spcBef>
              <a:spcAft>
                <a:spcPts val="0"/>
              </a:spcAft>
              <a:buSzPts val="1260"/>
              <a:buChar char="●"/>
              <a:defRPr/>
            </a:lvl4pPr>
            <a:lvl5pPr marL="2286000" lvl="4" indent="-308610" algn="l" rtl="0">
              <a:spcBef>
                <a:spcPts val="600"/>
              </a:spcBef>
              <a:spcAft>
                <a:spcPts val="0"/>
              </a:spcAft>
              <a:buSzPts val="1260"/>
              <a:buChar char="○"/>
              <a:defRPr/>
            </a:lvl5pPr>
            <a:lvl6pPr marL="2743200" lvl="5" indent="-308610" algn="l" rtl="0">
              <a:spcBef>
                <a:spcPts val="600"/>
              </a:spcBef>
              <a:spcAft>
                <a:spcPts val="0"/>
              </a:spcAft>
              <a:buSzPts val="1260"/>
              <a:buChar char="■"/>
              <a:defRPr/>
            </a:lvl6pPr>
            <a:lvl7pPr marL="3200400" lvl="6" indent="-308610" algn="l" rtl="0">
              <a:spcBef>
                <a:spcPts val="600"/>
              </a:spcBef>
              <a:spcAft>
                <a:spcPts val="0"/>
              </a:spcAft>
              <a:buSzPts val="1260"/>
              <a:buChar char="●"/>
              <a:defRPr/>
            </a:lvl7pPr>
            <a:lvl8pPr marL="3657600" lvl="7" indent="-308609" algn="l" rtl="0">
              <a:spcBef>
                <a:spcPts val="600"/>
              </a:spcBef>
              <a:spcAft>
                <a:spcPts val="0"/>
              </a:spcAft>
              <a:buSzPts val="1260"/>
              <a:buChar char="○"/>
              <a:defRPr/>
            </a:lvl8pPr>
            <a:lvl9pPr marL="4114800" lvl="8" indent="-308609" algn="l" rtl="0">
              <a:spcBef>
                <a:spcPts val="600"/>
              </a:spcBef>
              <a:spcAft>
                <a:spcPts val="600"/>
              </a:spcAft>
              <a:buSzPts val="1260"/>
              <a:buChar char="■"/>
              <a:defRPr/>
            </a:lvl9pPr>
          </a:lstStyle>
          <a:p>
            <a:endParaRPr/>
          </a:p>
        </p:txBody>
      </p:sp>
      <p:sp>
        <p:nvSpPr>
          <p:cNvPr id="131" name="Google Shape;131;g1252ace50ef_0_553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g1252ace50ef_0_553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g1252ace50ef_0_553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比较" type="twoTxTwoObj">
  <p:cSld name="TWO_OBJECTS_WITH_TEXT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g1252ace50ef_0_559" descr="Slate-V2-HD-comp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13795" y="1734506"/>
            <a:ext cx="5029201" cy="40999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g1252ace50ef_0_559" descr="Slate-V2-HD-comp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38357" y="1734506"/>
            <a:ext cx="5029201" cy="4099958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g1252ace50ef_0_559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900" cy="9705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0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600"/>
              <a:buFont typeface="NSimSun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g1252ace50ef_0_559"/>
          <p:cNvSpPr txBox="1">
            <a:spLocks noGrp="1"/>
          </p:cNvSpPr>
          <p:nvPr>
            <p:ph type="body" idx="1"/>
          </p:nvPr>
        </p:nvSpPr>
        <p:spPr>
          <a:xfrm>
            <a:off x="1046013" y="1855153"/>
            <a:ext cx="4764900" cy="6924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 rtl="0">
              <a:lnSpc>
                <a:spcPct val="110000"/>
              </a:lnSpc>
              <a:spcBef>
                <a:spcPts val="480"/>
              </a:spcBef>
              <a:spcAft>
                <a:spcPts val="0"/>
              </a:spcAft>
              <a:buSzPts val="1680"/>
              <a:buNone/>
              <a:defRPr sz="2400" b="0"/>
            </a:lvl1pPr>
            <a:lvl2pPr marL="914400" lvl="1" indent="-228600" algn="l" rtl="0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 rtl="0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 rtl="0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39" name="Google Shape;139;g1252ace50ef_0_559"/>
          <p:cNvSpPr txBox="1">
            <a:spLocks noGrp="1"/>
          </p:cNvSpPr>
          <p:nvPr>
            <p:ph type="body" idx="2"/>
          </p:nvPr>
        </p:nvSpPr>
        <p:spPr>
          <a:xfrm>
            <a:off x="1046013" y="2702103"/>
            <a:ext cx="4764900" cy="30435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0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 rtl="0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260"/>
              <a:buChar char="●"/>
              <a:defRPr sz="1800"/>
            </a:lvl1pPr>
            <a:lvl2pPr marL="914400" lvl="1" indent="-299719" algn="l" rtl="0">
              <a:spcBef>
                <a:spcPts val="600"/>
              </a:spcBef>
              <a:spcAft>
                <a:spcPts val="0"/>
              </a:spcAft>
              <a:buSzPts val="1120"/>
              <a:buChar char="○"/>
              <a:defRPr sz="1600"/>
            </a:lvl2pPr>
            <a:lvl3pPr marL="1371600" lvl="2" indent="-290830" algn="l" rtl="0">
              <a:spcBef>
                <a:spcPts val="600"/>
              </a:spcBef>
              <a:spcAft>
                <a:spcPts val="0"/>
              </a:spcAft>
              <a:buSzPts val="980"/>
              <a:buChar char="■"/>
              <a:defRPr sz="1400"/>
            </a:lvl3pPr>
            <a:lvl4pPr marL="1828800" lvl="3" indent="-281939" algn="l" rtl="0">
              <a:spcBef>
                <a:spcPts val="600"/>
              </a:spcBef>
              <a:spcAft>
                <a:spcPts val="0"/>
              </a:spcAft>
              <a:buSzPts val="840"/>
              <a:buChar char="●"/>
              <a:defRPr sz="1200"/>
            </a:lvl4pPr>
            <a:lvl5pPr marL="2286000" lvl="4" indent="-281939" algn="l" rtl="0">
              <a:spcBef>
                <a:spcPts val="600"/>
              </a:spcBef>
              <a:spcAft>
                <a:spcPts val="0"/>
              </a:spcAft>
              <a:buSzPts val="840"/>
              <a:buChar char="○"/>
              <a:defRPr sz="1200"/>
            </a:lvl5pPr>
            <a:lvl6pPr marL="2743200" lvl="5" indent="-308610" algn="l" rtl="0">
              <a:spcBef>
                <a:spcPts val="600"/>
              </a:spcBef>
              <a:spcAft>
                <a:spcPts val="0"/>
              </a:spcAft>
              <a:buSzPts val="1260"/>
              <a:buChar char="■"/>
              <a:defRPr/>
            </a:lvl6pPr>
            <a:lvl7pPr marL="3200400" lvl="6" indent="-308610" algn="l" rtl="0">
              <a:spcBef>
                <a:spcPts val="600"/>
              </a:spcBef>
              <a:spcAft>
                <a:spcPts val="0"/>
              </a:spcAft>
              <a:buSzPts val="1260"/>
              <a:buChar char="●"/>
              <a:defRPr/>
            </a:lvl7pPr>
            <a:lvl8pPr marL="3657600" lvl="7" indent="-308609" algn="l" rtl="0">
              <a:spcBef>
                <a:spcPts val="600"/>
              </a:spcBef>
              <a:spcAft>
                <a:spcPts val="0"/>
              </a:spcAft>
              <a:buSzPts val="1260"/>
              <a:buChar char="○"/>
              <a:defRPr/>
            </a:lvl8pPr>
            <a:lvl9pPr marL="4114800" lvl="8" indent="-308609" algn="l" rtl="0">
              <a:spcBef>
                <a:spcPts val="600"/>
              </a:spcBef>
              <a:spcAft>
                <a:spcPts val="600"/>
              </a:spcAft>
              <a:buSzPts val="1260"/>
              <a:buChar char="■"/>
              <a:defRPr/>
            </a:lvl9pPr>
          </a:lstStyle>
          <a:p>
            <a:endParaRPr/>
          </a:p>
        </p:txBody>
      </p:sp>
      <p:sp>
        <p:nvSpPr>
          <p:cNvPr id="140" name="Google Shape;140;g1252ace50ef_0_559"/>
          <p:cNvSpPr txBox="1">
            <a:spLocks noGrp="1"/>
          </p:cNvSpPr>
          <p:nvPr>
            <p:ph type="body" idx="3"/>
          </p:nvPr>
        </p:nvSpPr>
        <p:spPr>
          <a:xfrm>
            <a:off x="6363166" y="1855152"/>
            <a:ext cx="4779600" cy="6924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 rtl="0">
              <a:lnSpc>
                <a:spcPct val="110000"/>
              </a:lnSpc>
              <a:spcBef>
                <a:spcPts val="480"/>
              </a:spcBef>
              <a:spcAft>
                <a:spcPts val="0"/>
              </a:spcAft>
              <a:buSzPts val="1680"/>
              <a:buNone/>
              <a:defRPr sz="2400" b="0"/>
            </a:lvl1pPr>
            <a:lvl2pPr marL="914400" lvl="1" indent="-228600" algn="l" rtl="0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 rtl="0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 rtl="0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 rtl="0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41" name="Google Shape;141;g1252ace50ef_0_559"/>
          <p:cNvSpPr txBox="1">
            <a:spLocks noGrp="1"/>
          </p:cNvSpPr>
          <p:nvPr>
            <p:ph type="body" idx="4"/>
          </p:nvPr>
        </p:nvSpPr>
        <p:spPr>
          <a:xfrm>
            <a:off x="6363167" y="2702103"/>
            <a:ext cx="4779600" cy="30435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0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 rtl="0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260"/>
              <a:buChar char="●"/>
              <a:defRPr sz="1800"/>
            </a:lvl1pPr>
            <a:lvl2pPr marL="914400" lvl="1" indent="-299719" algn="l" rtl="0">
              <a:spcBef>
                <a:spcPts val="600"/>
              </a:spcBef>
              <a:spcAft>
                <a:spcPts val="0"/>
              </a:spcAft>
              <a:buSzPts val="1120"/>
              <a:buChar char="○"/>
              <a:defRPr sz="1600"/>
            </a:lvl2pPr>
            <a:lvl3pPr marL="1371600" lvl="2" indent="-290830" algn="l" rtl="0">
              <a:spcBef>
                <a:spcPts val="600"/>
              </a:spcBef>
              <a:spcAft>
                <a:spcPts val="0"/>
              </a:spcAft>
              <a:buSzPts val="980"/>
              <a:buChar char="■"/>
              <a:defRPr sz="1400"/>
            </a:lvl3pPr>
            <a:lvl4pPr marL="1828800" lvl="3" indent="-281939" algn="l" rtl="0">
              <a:spcBef>
                <a:spcPts val="600"/>
              </a:spcBef>
              <a:spcAft>
                <a:spcPts val="0"/>
              </a:spcAft>
              <a:buSzPts val="840"/>
              <a:buChar char="●"/>
              <a:defRPr sz="1200"/>
            </a:lvl4pPr>
            <a:lvl5pPr marL="2286000" lvl="4" indent="-281939" algn="l" rtl="0">
              <a:spcBef>
                <a:spcPts val="600"/>
              </a:spcBef>
              <a:spcAft>
                <a:spcPts val="0"/>
              </a:spcAft>
              <a:buSzPts val="840"/>
              <a:buChar char="○"/>
              <a:defRPr sz="1200"/>
            </a:lvl5pPr>
            <a:lvl6pPr marL="2743200" lvl="5" indent="-308610" algn="l" rtl="0">
              <a:spcBef>
                <a:spcPts val="600"/>
              </a:spcBef>
              <a:spcAft>
                <a:spcPts val="0"/>
              </a:spcAft>
              <a:buSzPts val="1260"/>
              <a:buChar char="■"/>
              <a:defRPr/>
            </a:lvl6pPr>
            <a:lvl7pPr marL="3200400" lvl="6" indent="-308610" algn="l" rtl="0">
              <a:spcBef>
                <a:spcPts val="600"/>
              </a:spcBef>
              <a:spcAft>
                <a:spcPts val="0"/>
              </a:spcAft>
              <a:buSzPts val="1260"/>
              <a:buChar char="●"/>
              <a:defRPr/>
            </a:lvl7pPr>
            <a:lvl8pPr marL="3657600" lvl="7" indent="-308609" algn="l" rtl="0">
              <a:spcBef>
                <a:spcPts val="600"/>
              </a:spcBef>
              <a:spcAft>
                <a:spcPts val="0"/>
              </a:spcAft>
              <a:buSzPts val="1260"/>
              <a:buChar char="○"/>
              <a:defRPr/>
            </a:lvl8pPr>
            <a:lvl9pPr marL="4114800" lvl="8" indent="-308609" algn="l" rtl="0">
              <a:spcBef>
                <a:spcPts val="600"/>
              </a:spcBef>
              <a:spcAft>
                <a:spcPts val="600"/>
              </a:spcAft>
              <a:buSzPts val="1260"/>
              <a:buChar char="■"/>
              <a:defRPr/>
            </a:lvl9pPr>
          </a:lstStyle>
          <a:p>
            <a:endParaRPr/>
          </a:p>
        </p:txBody>
      </p:sp>
      <p:sp>
        <p:nvSpPr>
          <p:cNvPr id="142" name="Google Shape;142;g1252ace50ef_0_559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g1252ace50ef_0_559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g1252ace50ef_0_559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g1252ace50ef_0_466"/>
          <p:cNvSpPr/>
          <p:nvPr/>
        </p:nvSpPr>
        <p:spPr>
          <a:xfrm flipH="1">
            <a:off x="6342900" y="3079200"/>
            <a:ext cx="5849100" cy="37788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" name="Google Shape;43;g1252ace50ef_0_466"/>
          <p:cNvGrpSpPr/>
          <p:nvPr/>
        </p:nvGrpSpPr>
        <p:grpSpPr>
          <a:xfrm>
            <a:off x="7458691" y="5281486"/>
            <a:ext cx="3880118" cy="1576482"/>
            <a:chOff x="6917201" y="0"/>
            <a:chExt cx="2227777" cy="863400"/>
          </a:xfrm>
        </p:grpSpPr>
        <p:sp>
          <p:nvSpPr>
            <p:cNvPr id="44" name="Google Shape;44;g1252ace50ef_0_466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g1252ace50ef_0_466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g1252ace50ef_0_466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47;g1252ace50ef_0_466"/>
          <p:cNvGrpSpPr/>
          <p:nvPr/>
        </p:nvGrpSpPr>
        <p:grpSpPr>
          <a:xfrm>
            <a:off x="265762" y="3"/>
            <a:ext cx="3727293" cy="1444382"/>
            <a:chOff x="6917201" y="0"/>
            <a:chExt cx="2227777" cy="863400"/>
          </a:xfrm>
        </p:grpSpPr>
        <p:sp>
          <p:nvSpPr>
            <p:cNvPr id="48" name="Google Shape;48;g1252ace50ef_0_466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g1252ace50ef_0_466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g1252ace50ef_0_466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" name="Google Shape;51;g1252ace50ef_0_466"/>
          <p:cNvSpPr txBox="1">
            <a:spLocks noGrp="1"/>
          </p:cNvSpPr>
          <p:nvPr>
            <p:ph type="title"/>
          </p:nvPr>
        </p:nvSpPr>
        <p:spPr>
          <a:xfrm>
            <a:off x="2518245" y="2328133"/>
            <a:ext cx="7170000" cy="2194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300"/>
              <a:buNone/>
              <a:defRPr sz="43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300"/>
              <a:buNone/>
              <a:defRPr sz="43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300"/>
              <a:buNone/>
              <a:defRPr sz="43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300"/>
              <a:buNone/>
              <a:defRPr sz="43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300"/>
              <a:buNone/>
              <a:defRPr sz="43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300"/>
              <a:buNone/>
              <a:defRPr sz="43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300"/>
              <a:buNone/>
              <a:defRPr sz="43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300"/>
              <a:buNone/>
              <a:defRPr sz="43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300"/>
              <a:buNone/>
              <a:defRPr sz="43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g1252ace50ef_0_466"/>
          <p:cNvSpPr txBox="1">
            <a:spLocks noGrp="1"/>
          </p:cNvSpPr>
          <p:nvPr>
            <p:ph type="sldNum" idx="12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2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1252ace50ef_0_478"/>
          <p:cNvSpPr/>
          <p:nvPr/>
        </p:nvSpPr>
        <p:spPr>
          <a:xfrm flipH="1">
            <a:off x="4776900" y="2067600"/>
            <a:ext cx="7415100" cy="4790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g1252ace50ef_0_478"/>
          <p:cNvSpPr/>
          <p:nvPr/>
        </p:nvSpPr>
        <p:spPr>
          <a:xfrm>
            <a:off x="41" y="3766000"/>
            <a:ext cx="9827100" cy="30921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g1252ace50ef_0_478"/>
          <p:cNvSpPr/>
          <p:nvPr/>
        </p:nvSpPr>
        <p:spPr>
          <a:xfrm>
            <a:off x="270967" y="275000"/>
            <a:ext cx="11649900" cy="63081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g1252ace50ef_0_478"/>
          <p:cNvSpPr txBox="1">
            <a:spLocks noGrp="1"/>
          </p:cNvSpPr>
          <p:nvPr>
            <p:ph type="title"/>
          </p:nvPr>
        </p:nvSpPr>
        <p:spPr>
          <a:xfrm>
            <a:off x="1092200" y="1127467"/>
            <a:ext cx="10007700" cy="1272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58" name="Google Shape;58;g1252ace50ef_0_478"/>
          <p:cNvSpPr txBox="1">
            <a:spLocks noGrp="1"/>
          </p:cNvSpPr>
          <p:nvPr>
            <p:ph type="body" idx="1"/>
          </p:nvPr>
        </p:nvSpPr>
        <p:spPr>
          <a:xfrm>
            <a:off x="1092200" y="2654300"/>
            <a:ext cx="10007700" cy="3264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59" name="Google Shape;59;g1252ace50ef_0_478"/>
          <p:cNvSpPr txBox="1">
            <a:spLocks noGrp="1"/>
          </p:cNvSpPr>
          <p:nvPr>
            <p:ph type="sldNum" idx="12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dk2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1252ace50ef_0_485"/>
          <p:cNvSpPr/>
          <p:nvPr/>
        </p:nvSpPr>
        <p:spPr>
          <a:xfrm flipH="1">
            <a:off x="4776900" y="2067600"/>
            <a:ext cx="7415100" cy="4790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g1252ace50ef_0_485"/>
          <p:cNvSpPr/>
          <p:nvPr/>
        </p:nvSpPr>
        <p:spPr>
          <a:xfrm>
            <a:off x="41" y="3766000"/>
            <a:ext cx="9827100" cy="30921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g1252ace50ef_0_485"/>
          <p:cNvSpPr/>
          <p:nvPr/>
        </p:nvSpPr>
        <p:spPr>
          <a:xfrm>
            <a:off x="270967" y="275000"/>
            <a:ext cx="11649900" cy="63081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g1252ace50ef_0_485"/>
          <p:cNvSpPr txBox="1">
            <a:spLocks noGrp="1"/>
          </p:cNvSpPr>
          <p:nvPr>
            <p:ph type="title"/>
          </p:nvPr>
        </p:nvSpPr>
        <p:spPr>
          <a:xfrm>
            <a:off x="1092200" y="1127467"/>
            <a:ext cx="10007700" cy="1272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65" name="Google Shape;65;g1252ace50ef_0_485"/>
          <p:cNvSpPr txBox="1">
            <a:spLocks noGrp="1"/>
          </p:cNvSpPr>
          <p:nvPr>
            <p:ph type="body" idx="1"/>
          </p:nvPr>
        </p:nvSpPr>
        <p:spPr>
          <a:xfrm>
            <a:off x="1092200" y="2654300"/>
            <a:ext cx="4914900" cy="3264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66" name="Google Shape;66;g1252ace50ef_0_485"/>
          <p:cNvSpPr txBox="1">
            <a:spLocks noGrp="1"/>
          </p:cNvSpPr>
          <p:nvPr>
            <p:ph type="body" idx="2"/>
          </p:nvPr>
        </p:nvSpPr>
        <p:spPr>
          <a:xfrm>
            <a:off x="6184900" y="2654300"/>
            <a:ext cx="4914900" cy="3264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67" name="Google Shape;67;g1252ace50ef_0_485"/>
          <p:cNvSpPr txBox="1">
            <a:spLocks noGrp="1"/>
          </p:cNvSpPr>
          <p:nvPr>
            <p:ph type="sldNum" idx="12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2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252ace50ef_0_493"/>
          <p:cNvSpPr/>
          <p:nvPr/>
        </p:nvSpPr>
        <p:spPr>
          <a:xfrm flipH="1">
            <a:off x="4776900" y="2067600"/>
            <a:ext cx="7415100" cy="4790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g1252ace50ef_0_493"/>
          <p:cNvSpPr/>
          <p:nvPr/>
        </p:nvSpPr>
        <p:spPr>
          <a:xfrm>
            <a:off x="41" y="3766000"/>
            <a:ext cx="9827100" cy="30921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g1252ace50ef_0_493"/>
          <p:cNvSpPr/>
          <p:nvPr/>
        </p:nvSpPr>
        <p:spPr>
          <a:xfrm>
            <a:off x="270967" y="275000"/>
            <a:ext cx="11649900" cy="63081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g1252ace50ef_0_493"/>
          <p:cNvSpPr txBox="1">
            <a:spLocks noGrp="1"/>
          </p:cNvSpPr>
          <p:nvPr>
            <p:ph type="title"/>
          </p:nvPr>
        </p:nvSpPr>
        <p:spPr>
          <a:xfrm>
            <a:off x="1092200" y="1127467"/>
            <a:ext cx="10007700" cy="1272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73" name="Google Shape;73;g1252ace50ef_0_493"/>
          <p:cNvSpPr txBox="1">
            <a:spLocks noGrp="1"/>
          </p:cNvSpPr>
          <p:nvPr>
            <p:ph type="sldNum" idx="12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3"/>
        </a:solid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252ace50ef_0_499"/>
          <p:cNvSpPr/>
          <p:nvPr/>
        </p:nvSpPr>
        <p:spPr>
          <a:xfrm flipH="1">
            <a:off x="4776900" y="2067600"/>
            <a:ext cx="7415100" cy="4790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g1252ace50ef_0_499"/>
          <p:cNvSpPr/>
          <p:nvPr/>
        </p:nvSpPr>
        <p:spPr>
          <a:xfrm>
            <a:off x="41" y="3766000"/>
            <a:ext cx="9827100" cy="30921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g1252ace50ef_0_499"/>
          <p:cNvSpPr/>
          <p:nvPr/>
        </p:nvSpPr>
        <p:spPr>
          <a:xfrm>
            <a:off x="270967" y="275000"/>
            <a:ext cx="11649900" cy="63081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g1252ace50ef_0_499"/>
          <p:cNvSpPr txBox="1">
            <a:spLocks noGrp="1"/>
          </p:cNvSpPr>
          <p:nvPr>
            <p:ph type="title"/>
          </p:nvPr>
        </p:nvSpPr>
        <p:spPr>
          <a:xfrm>
            <a:off x="1092200" y="1127467"/>
            <a:ext cx="4945500" cy="1844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79" name="Google Shape;79;g1252ace50ef_0_499"/>
          <p:cNvSpPr txBox="1">
            <a:spLocks noGrp="1"/>
          </p:cNvSpPr>
          <p:nvPr>
            <p:ph type="body" idx="1"/>
          </p:nvPr>
        </p:nvSpPr>
        <p:spPr>
          <a:xfrm>
            <a:off x="1107600" y="3092067"/>
            <a:ext cx="4945500" cy="2826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80" name="Google Shape;80;g1252ace50ef_0_499"/>
          <p:cNvSpPr txBox="1">
            <a:spLocks noGrp="1"/>
          </p:cNvSpPr>
          <p:nvPr>
            <p:ph type="sldNum" idx="12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1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252ace50ef_0_506"/>
          <p:cNvSpPr/>
          <p:nvPr/>
        </p:nvSpPr>
        <p:spPr>
          <a:xfrm>
            <a:off x="0" y="3764192"/>
            <a:ext cx="9825600" cy="30891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g1252ace50ef_0_506"/>
          <p:cNvSpPr/>
          <p:nvPr/>
        </p:nvSpPr>
        <p:spPr>
          <a:xfrm flipH="1">
            <a:off x="4777714" y="2072150"/>
            <a:ext cx="7413900" cy="47859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g1252ace50ef_0_506"/>
          <p:cNvGrpSpPr/>
          <p:nvPr/>
        </p:nvGrpSpPr>
        <p:grpSpPr>
          <a:xfrm>
            <a:off x="341189" y="-11"/>
            <a:ext cx="3001758" cy="1391229"/>
            <a:chOff x="3961956" y="4383950"/>
            <a:chExt cx="1160548" cy="548700"/>
          </a:xfrm>
        </p:grpSpPr>
        <p:sp>
          <p:nvSpPr>
            <p:cNvPr id="85" name="Google Shape;85;g1252ace50ef_0_506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g1252ace50ef_0_506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g1252ace50ef_0_506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Google Shape;88;g1252ace50ef_0_506"/>
          <p:cNvSpPr/>
          <p:nvPr/>
        </p:nvSpPr>
        <p:spPr>
          <a:xfrm>
            <a:off x="270967" y="275000"/>
            <a:ext cx="11649900" cy="63081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9" name="Google Shape;89;g1252ace50ef_0_506"/>
          <p:cNvGrpSpPr/>
          <p:nvPr/>
        </p:nvGrpSpPr>
        <p:grpSpPr>
          <a:xfrm>
            <a:off x="46579" y="6029501"/>
            <a:ext cx="2124408" cy="822734"/>
            <a:chOff x="6917201" y="0"/>
            <a:chExt cx="2227777" cy="863400"/>
          </a:xfrm>
        </p:grpSpPr>
        <p:sp>
          <p:nvSpPr>
            <p:cNvPr id="90" name="Google Shape;90;g1252ace50ef_0_506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g1252ace50ef_0_506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g1252ace50ef_0_506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" name="Google Shape;93;g1252ace50ef_0_506"/>
          <p:cNvGrpSpPr/>
          <p:nvPr/>
        </p:nvGrpSpPr>
        <p:grpSpPr>
          <a:xfrm>
            <a:off x="7848470" y="1657"/>
            <a:ext cx="4343273" cy="1681990"/>
            <a:chOff x="6917201" y="0"/>
            <a:chExt cx="2227777" cy="863400"/>
          </a:xfrm>
        </p:grpSpPr>
        <p:sp>
          <p:nvSpPr>
            <p:cNvPr id="94" name="Google Shape;94;g1252ace50ef_0_506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g1252ace50ef_0_506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g1252ace50ef_0_506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" name="Google Shape;97;g1252ace50ef_0_506"/>
          <p:cNvSpPr txBox="1">
            <a:spLocks noGrp="1"/>
          </p:cNvSpPr>
          <p:nvPr>
            <p:ph type="title"/>
          </p:nvPr>
        </p:nvSpPr>
        <p:spPr>
          <a:xfrm>
            <a:off x="1858572" y="1734861"/>
            <a:ext cx="8489100" cy="33855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2pPr>
            <a:lvl3pPr lvl="2" algn="ctr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3pPr>
            <a:lvl4pPr lvl="3" algn="ctr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4pPr>
            <a:lvl5pPr lvl="4" algn="ctr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5pPr>
            <a:lvl6pPr lvl="5" algn="ctr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6pPr>
            <a:lvl7pPr lvl="6" algn="ctr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7pPr>
            <a:lvl8pPr lvl="7" algn="ctr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8pPr>
            <a:lvl9pPr lvl="8" algn="ctr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9pPr>
          </a:lstStyle>
          <a:p>
            <a:endParaRPr/>
          </a:p>
        </p:txBody>
      </p:sp>
      <p:sp>
        <p:nvSpPr>
          <p:cNvPr id="98" name="Google Shape;98;g1252ace50ef_0_506"/>
          <p:cNvSpPr txBox="1">
            <a:spLocks noGrp="1"/>
          </p:cNvSpPr>
          <p:nvPr>
            <p:ph type="sldNum" idx="12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252ace50ef_0_524"/>
          <p:cNvSpPr/>
          <p:nvPr/>
        </p:nvSpPr>
        <p:spPr>
          <a:xfrm flipH="1">
            <a:off x="4776900" y="2067600"/>
            <a:ext cx="7415100" cy="4790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g1252ace50ef_0_524"/>
          <p:cNvSpPr/>
          <p:nvPr/>
        </p:nvSpPr>
        <p:spPr>
          <a:xfrm>
            <a:off x="41" y="3766000"/>
            <a:ext cx="9827100" cy="30921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g1252ace50ef_0_524"/>
          <p:cNvSpPr/>
          <p:nvPr/>
        </p:nvSpPr>
        <p:spPr>
          <a:xfrm>
            <a:off x="270967" y="275000"/>
            <a:ext cx="11649900" cy="63081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g1252ace50ef_0_524"/>
          <p:cNvSpPr txBox="1">
            <a:spLocks noGrp="1"/>
          </p:cNvSpPr>
          <p:nvPr>
            <p:ph type="title"/>
          </p:nvPr>
        </p:nvSpPr>
        <p:spPr>
          <a:xfrm>
            <a:off x="1092200" y="1127467"/>
            <a:ext cx="8565600" cy="939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04" name="Google Shape;104;g1252ace50ef_0_524"/>
          <p:cNvSpPr txBox="1">
            <a:spLocks noGrp="1"/>
          </p:cNvSpPr>
          <p:nvPr>
            <p:ph type="subTitle" idx="1"/>
          </p:nvPr>
        </p:nvSpPr>
        <p:spPr>
          <a:xfrm>
            <a:off x="1092200" y="2067600"/>
            <a:ext cx="7813200" cy="524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g1252ace50ef_0_524"/>
          <p:cNvSpPr txBox="1">
            <a:spLocks noGrp="1"/>
          </p:cNvSpPr>
          <p:nvPr>
            <p:ph type="body" idx="2"/>
          </p:nvPr>
        </p:nvSpPr>
        <p:spPr>
          <a:xfrm>
            <a:off x="1092200" y="3289400"/>
            <a:ext cx="7813200" cy="2793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106" name="Google Shape;106;g1252ace50ef_0_524"/>
          <p:cNvSpPr txBox="1">
            <a:spLocks noGrp="1"/>
          </p:cNvSpPr>
          <p:nvPr>
            <p:ph type="sldNum" idx="12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1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252ace50ef_0_532"/>
          <p:cNvSpPr/>
          <p:nvPr/>
        </p:nvSpPr>
        <p:spPr>
          <a:xfrm>
            <a:off x="41" y="3766000"/>
            <a:ext cx="9827100" cy="30921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g1252ace50ef_0_532"/>
          <p:cNvSpPr/>
          <p:nvPr/>
        </p:nvSpPr>
        <p:spPr>
          <a:xfrm flipH="1">
            <a:off x="4776900" y="2067600"/>
            <a:ext cx="7415100" cy="47904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g1252ace50ef_0_532"/>
          <p:cNvSpPr/>
          <p:nvPr/>
        </p:nvSpPr>
        <p:spPr>
          <a:xfrm>
            <a:off x="270967" y="275000"/>
            <a:ext cx="11649900" cy="63081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g1252ace50ef_0_532"/>
          <p:cNvSpPr txBox="1">
            <a:spLocks noGrp="1"/>
          </p:cNvSpPr>
          <p:nvPr>
            <p:ph type="body" idx="1"/>
          </p:nvPr>
        </p:nvSpPr>
        <p:spPr>
          <a:xfrm>
            <a:off x="437367" y="5551333"/>
            <a:ext cx="9886800" cy="806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</a:lstStyle>
          <a:p>
            <a:endParaRPr/>
          </a:p>
        </p:txBody>
      </p:sp>
      <p:sp>
        <p:nvSpPr>
          <p:cNvPr id="112" name="Google Shape;112;g1252ace50ef_0_532"/>
          <p:cNvSpPr txBox="1">
            <a:spLocks noGrp="1"/>
          </p:cNvSpPr>
          <p:nvPr>
            <p:ph type="sldNum" idx="12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hift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1252ace50ef_0_43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Nunito"/>
              <a:buNone/>
              <a:defRPr sz="37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Nunito"/>
              <a:buNone/>
              <a:defRPr sz="37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Nunito"/>
              <a:buNone/>
              <a:defRPr sz="37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Nunito"/>
              <a:buNone/>
              <a:defRPr sz="37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Nunito"/>
              <a:buNone/>
              <a:defRPr sz="37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Nunito"/>
              <a:buNone/>
              <a:defRPr sz="37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Nunito"/>
              <a:buNone/>
              <a:defRPr sz="37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Nunito"/>
              <a:buNone/>
              <a:defRPr sz="37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Nunito"/>
              <a:buNone/>
              <a:defRPr sz="37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11" name="Google Shape;11;g1252ace50ef_0_43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Calibri"/>
              <a:buChar char="●"/>
              <a:defRPr sz="17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238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alibri"/>
              <a:buChar char="○"/>
              <a:defRPr sz="15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238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alibri"/>
              <a:buChar char="■"/>
              <a:defRPr sz="15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238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alibri"/>
              <a:buChar char="●"/>
              <a:defRPr sz="15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238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alibri"/>
              <a:buChar char="○"/>
              <a:defRPr sz="15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238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alibri"/>
              <a:buChar char="■"/>
              <a:defRPr sz="15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3238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alibri"/>
              <a:buChar char="●"/>
              <a:defRPr sz="15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3238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alibri"/>
              <a:buChar char="○"/>
              <a:defRPr sz="15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3238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alibri"/>
              <a:buChar char="■"/>
              <a:defRPr sz="15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g1252ace50ef_0_434"/>
          <p:cNvSpPr txBox="1">
            <a:spLocks noGrp="1"/>
          </p:cNvSpPr>
          <p:nvPr>
            <p:ph type="sldNum" idx="12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r">
              <a:buNone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Relationship Id="rId9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5.jpg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rotWithShape="1">
            <a:blip r:embed="rId4">
              <a:alphaModFix amt="28000"/>
            </a:blip>
            <a:stretch>
              <a:fillRect/>
            </a:stretch>
          </a:blipFill>
          <a:ln w="15875" cap="rnd" cmpd="sng">
            <a:solidFill>
              <a:srgbClr val="32247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150" name="Google Shape;150;p1"/>
          <p:cNvSpPr txBox="1">
            <a:spLocks noGrp="1"/>
          </p:cNvSpPr>
          <p:nvPr>
            <p:ph type="ctrTitle"/>
          </p:nvPr>
        </p:nvSpPr>
        <p:spPr>
          <a:xfrm>
            <a:off x="1454825" y="2563125"/>
            <a:ext cx="10499700" cy="26484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6578"/>
              <a:buFont typeface="NSimSun"/>
              <a:buNone/>
            </a:pPr>
            <a:r>
              <a:rPr lang="en-US" sz="6755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Roku User Review </a:t>
            </a:r>
            <a:endParaRPr sz="6755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6578"/>
              <a:buFont typeface="NSimSun"/>
              <a:buNone/>
            </a:pPr>
            <a:r>
              <a:rPr lang="en-US" sz="6755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Analysis:</a:t>
            </a:r>
            <a:endParaRPr sz="6755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6578"/>
              <a:buFont typeface="NSimSun"/>
              <a:buNone/>
            </a:pPr>
            <a:endParaRPr sz="6755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00000"/>
              <a:buFont typeface="Arial"/>
              <a:buNone/>
            </a:pPr>
            <a:endParaRPr sz="550" b="1" i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7653"/>
              <a:buFont typeface="Arial"/>
              <a:buNone/>
            </a:pPr>
            <a:r>
              <a:rPr lang="en-US" sz="3977" b="1" i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Does product upgrade improve user experience?</a:t>
            </a:r>
            <a:endParaRPr sz="7311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1"/>
          <p:cNvSpPr txBox="1"/>
          <p:nvPr/>
        </p:nvSpPr>
        <p:spPr>
          <a:xfrm>
            <a:off x="6560225" y="5710050"/>
            <a:ext cx="94401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/>
              <a:t>Team 11</a:t>
            </a:r>
            <a:endParaRPr sz="2100" b="1"/>
          </a:p>
        </p:txBody>
      </p:sp>
      <p:sp>
        <p:nvSpPr>
          <p:cNvPr id="152" name="Google Shape;152;p1"/>
          <p:cNvSpPr txBox="1"/>
          <p:nvPr/>
        </p:nvSpPr>
        <p:spPr>
          <a:xfrm>
            <a:off x="4321800" y="6063675"/>
            <a:ext cx="9846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/>
              <a:t>Heran Bai, Shauna Han, Megan Reddy, Yachen Xiao, Shucen Yu, Shengkang Zhou</a:t>
            </a:r>
            <a:endParaRPr sz="1500" b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2522521b1a_0_0"/>
          <p:cNvSpPr txBox="1"/>
          <p:nvPr/>
        </p:nvSpPr>
        <p:spPr>
          <a:xfrm>
            <a:off x="1494900" y="520400"/>
            <a:ext cx="55293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>
                <a:solidFill>
                  <a:schemeClr val="lt1"/>
                </a:solidFill>
              </a:rPr>
              <a:t>NLP Approaches Ⅱ</a:t>
            </a:r>
            <a:endParaRPr sz="3000" b="1">
              <a:solidFill>
                <a:schemeClr val="lt1"/>
              </a:solidFill>
            </a:endParaRPr>
          </a:p>
        </p:txBody>
      </p:sp>
      <p:pic>
        <p:nvPicPr>
          <p:cNvPr id="267" name="Google Shape;267;g12522521b1a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81275" y="1340625"/>
            <a:ext cx="2269305" cy="1642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g12522521b1a_0_0"/>
          <p:cNvPicPr preferRelativeResize="0"/>
          <p:nvPr/>
        </p:nvPicPr>
        <p:blipFill rotWithShape="1">
          <a:blip r:embed="rId4">
            <a:alphaModFix/>
          </a:blip>
          <a:srcRect l="21560" r="23758"/>
          <a:stretch/>
        </p:blipFill>
        <p:spPr>
          <a:xfrm>
            <a:off x="9552024" y="1144250"/>
            <a:ext cx="1919533" cy="1863301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g12522521b1a_0_0"/>
          <p:cNvSpPr txBox="1"/>
          <p:nvPr/>
        </p:nvSpPr>
        <p:spPr>
          <a:xfrm>
            <a:off x="8737078" y="744050"/>
            <a:ext cx="3136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latin typeface="Nunito"/>
                <a:ea typeface="Nunito"/>
                <a:cs typeface="Nunito"/>
                <a:sym typeface="Nunito"/>
              </a:rPr>
              <a:t>Amazon Reviews Word Cloud </a:t>
            </a:r>
            <a:endParaRPr b="1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270" name="Google Shape;270;g12522521b1a_0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68599" y="3086035"/>
            <a:ext cx="2370050" cy="164262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g12522521b1a_0_0"/>
          <p:cNvPicPr preferRelativeResize="0"/>
          <p:nvPr/>
        </p:nvPicPr>
        <p:blipFill rotWithShape="1">
          <a:blip r:embed="rId6">
            <a:alphaModFix/>
          </a:blip>
          <a:srcRect l="19572" r="20424"/>
          <a:stretch/>
        </p:blipFill>
        <p:spPr>
          <a:xfrm>
            <a:off x="9574249" y="2962520"/>
            <a:ext cx="1919526" cy="188930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g12522521b1a_0_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684600" y="4803673"/>
            <a:ext cx="2370050" cy="16941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g12522521b1a_0_0"/>
          <p:cNvPicPr preferRelativeResize="0"/>
          <p:nvPr/>
        </p:nvPicPr>
        <p:blipFill rotWithShape="1">
          <a:blip r:embed="rId8">
            <a:alphaModFix/>
          </a:blip>
          <a:srcRect l="21529" t="3276" r="21272" b="5466"/>
          <a:stretch/>
        </p:blipFill>
        <p:spPr>
          <a:xfrm>
            <a:off x="9650450" y="4864625"/>
            <a:ext cx="1822611" cy="16941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4" name="Google Shape;274;g12522521b1a_0_0"/>
          <p:cNvCxnSpPr/>
          <p:nvPr/>
        </p:nvCxnSpPr>
        <p:spPr>
          <a:xfrm>
            <a:off x="9296400" y="1357750"/>
            <a:ext cx="83100" cy="5043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5" name="Google Shape;275;g12522521b1a_0_0"/>
          <p:cNvSpPr txBox="1"/>
          <p:nvPr/>
        </p:nvSpPr>
        <p:spPr>
          <a:xfrm>
            <a:off x="718375" y="3973875"/>
            <a:ext cx="4456800" cy="22320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/>
              <a:t>Results:</a:t>
            </a:r>
            <a:endParaRPr sz="2100" b="1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-"/>
            </a:pPr>
            <a:r>
              <a:rPr lang="en-US" sz="1600"/>
              <a:t>Overall, similar patterns of frequent words shown for both tweets and amazon reviews.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-"/>
            </a:pP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-"/>
            </a:pPr>
            <a:r>
              <a:rPr lang="en-US" sz="1600"/>
              <a:t>More brand names (ie. apple, amazon, google, etc) appeared in tweets than in Amazon reviews.</a:t>
            </a:r>
            <a:endParaRPr sz="1600"/>
          </a:p>
        </p:txBody>
      </p:sp>
      <p:sp>
        <p:nvSpPr>
          <p:cNvPr id="276" name="Google Shape;276;g12522521b1a_0_0"/>
          <p:cNvSpPr txBox="1"/>
          <p:nvPr/>
        </p:nvSpPr>
        <p:spPr>
          <a:xfrm>
            <a:off x="5777350" y="1925775"/>
            <a:ext cx="91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OS 9.4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7" name="Google Shape;277;g12522521b1a_0_0"/>
          <p:cNvSpPr txBox="1"/>
          <p:nvPr/>
        </p:nvSpPr>
        <p:spPr>
          <a:xfrm>
            <a:off x="5777350" y="3707250"/>
            <a:ext cx="91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OS 10.0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8" name="Google Shape;278;g12522521b1a_0_0"/>
          <p:cNvSpPr txBox="1"/>
          <p:nvPr/>
        </p:nvSpPr>
        <p:spPr>
          <a:xfrm>
            <a:off x="5777350" y="5336325"/>
            <a:ext cx="91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OS 10.5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9" name="Google Shape;279;g12522521b1a_0_0"/>
          <p:cNvSpPr txBox="1"/>
          <p:nvPr/>
        </p:nvSpPr>
        <p:spPr>
          <a:xfrm>
            <a:off x="6795463" y="744050"/>
            <a:ext cx="2499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latin typeface="Nunito"/>
                <a:ea typeface="Nunito"/>
                <a:cs typeface="Nunito"/>
                <a:sym typeface="Nunito"/>
              </a:rPr>
              <a:t> Tweets Word Cloud </a:t>
            </a:r>
            <a:endParaRPr b="1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80" name="Google Shape;280;g12522521b1a_0_0"/>
          <p:cNvSpPr txBox="1"/>
          <p:nvPr/>
        </p:nvSpPr>
        <p:spPr>
          <a:xfrm>
            <a:off x="1037700" y="1751175"/>
            <a:ext cx="59388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rgbClr val="111111"/>
                </a:solidFill>
              </a:rPr>
              <a:t>Word Cloud Visualizations</a:t>
            </a:r>
            <a:endParaRPr sz="2000" b="1">
              <a:solidFill>
                <a:srgbClr val="111111"/>
              </a:solidFill>
            </a:endParaRPr>
          </a:p>
        </p:txBody>
      </p:sp>
      <p:pic>
        <p:nvPicPr>
          <p:cNvPr id="281" name="Google Shape;281;g12522521b1a_0_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56700" y="464475"/>
            <a:ext cx="677100" cy="677100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g12522521b1a_0_0"/>
          <p:cNvSpPr txBox="1"/>
          <p:nvPr/>
        </p:nvSpPr>
        <p:spPr>
          <a:xfrm>
            <a:off x="656700" y="2326125"/>
            <a:ext cx="53142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-US" sz="1500">
                <a:highlight>
                  <a:srgbClr val="FFFFFF"/>
                </a:highlight>
              </a:rPr>
              <a:t>Used Python inbuilt library to generate word cloud</a:t>
            </a:r>
            <a:endParaRPr sz="1500">
              <a:highlight>
                <a:schemeClr val="dk1"/>
              </a:highlight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-US" sz="1500">
                <a:highlight>
                  <a:srgbClr val="FFFFFF"/>
                </a:highlight>
              </a:rPr>
              <a:t>Cleaned the dataset by filtering non-English words, removing URLs, and removing stop words</a:t>
            </a:r>
            <a:endParaRPr sz="1500">
              <a:highlight>
                <a:srgbClr val="FFFFFF"/>
              </a:highlight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-US" sz="1500">
                <a:highlight>
                  <a:schemeClr val="dk1"/>
                </a:highlight>
              </a:rPr>
              <a:t>Frequent words are with bigger and bolder letters</a:t>
            </a:r>
            <a:endParaRPr sz="1500"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125147e8f29_1_15"/>
          <p:cNvSpPr txBox="1">
            <a:spLocks noGrp="1"/>
          </p:cNvSpPr>
          <p:nvPr>
            <p:ph type="title"/>
          </p:nvPr>
        </p:nvSpPr>
        <p:spPr>
          <a:xfrm>
            <a:off x="948150" y="541125"/>
            <a:ext cx="7612200" cy="1257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-"/>
            </a:pPr>
            <a:r>
              <a:rPr lang="en-US" sz="22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Global Positive and Negative Sentiments on Roku</a:t>
            </a:r>
            <a:endParaRPr sz="22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9" name="Google Shape;289;g125147e8f29_1_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2925" y="1642575"/>
            <a:ext cx="6896526" cy="4404126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g125147e8f29_1_15"/>
          <p:cNvSpPr txBox="1"/>
          <p:nvPr/>
        </p:nvSpPr>
        <p:spPr>
          <a:xfrm>
            <a:off x="1024350" y="1950825"/>
            <a:ext cx="3090300" cy="13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i="1"/>
              <a:t>* Global Sentiment Analysis on combined data (tweets and Amazon reviews) of three Roku OS versions all together</a:t>
            </a:r>
            <a:endParaRPr sz="1500" i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i="1"/>
          </a:p>
        </p:txBody>
      </p:sp>
      <p:sp>
        <p:nvSpPr>
          <p:cNvPr id="291" name="Google Shape;291;g125147e8f29_1_15"/>
          <p:cNvSpPr txBox="1"/>
          <p:nvPr/>
        </p:nvSpPr>
        <p:spPr>
          <a:xfrm>
            <a:off x="1024350" y="3957350"/>
            <a:ext cx="3468600" cy="1108200"/>
          </a:xfrm>
          <a:prstGeom prst="rect">
            <a:avLst/>
          </a:prstGeom>
          <a:noFill/>
          <a:ln w="38100" cap="flat" cmpd="sng">
            <a:solidFill>
              <a:srgbClr val="FEFEF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/>
              <a:t>According to the analysis, it seems that the majority of consumers </a:t>
            </a:r>
            <a:r>
              <a:rPr lang="en-US" sz="1500" b="1">
                <a:solidFill>
                  <a:srgbClr val="0000FF"/>
                </a:solidFill>
              </a:rPr>
              <a:t>think positively </a:t>
            </a:r>
            <a:r>
              <a:rPr lang="en-US" sz="1500" b="1"/>
              <a:t>about Roku products.</a:t>
            </a:r>
            <a:endParaRPr sz="1500" b="1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125147e8f29_1_9"/>
          <p:cNvSpPr/>
          <p:nvPr/>
        </p:nvSpPr>
        <p:spPr>
          <a:xfrm>
            <a:off x="952865" y="2537137"/>
            <a:ext cx="46875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/>
              <a:t>Method:</a:t>
            </a:r>
            <a:endParaRPr sz="2000" b="1"/>
          </a:p>
        </p:txBody>
      </p:sp>
      <p:sp>
        <p:nvSpPr>
          <p:cNvPr id="298" name="Google Shape;298;g125147e8f29_1_9"/>
          <p:cNvSpPr/>
          <p:nvPr/>
        </p:nvSpPr>
        <p:spPr>
          <a:xfrm>
            <a:off x="1033425" y="2893225"/>
            <a:ext cx="5035500" cy="2985900"/>
          </a:xfrm>
          <a:prstGeom prst="rect">
            <a:avLst/>
          </a:prstGeom>
          <a:noFill/>
          <a:ln w="9525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  <a:p>
            <a:pPr marL="457200" marR="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Nunito"/>
              <a:buChar char="-"/>
            </a:pPr>
            <a:r>
              <a:rPr lang="en-US" sz="1500"/>
              <a:t>For our sentiment analysis we used </a:t>
            </a:r>
            <a:r>
              <a:rPr lang="en-US" sz="1500" b="1" i="1"/>
              <a:t>Hu and Bing 2004 </a:t>
            </a:r>
            <a:r>
              <a:rPr lang="en-US" sz="1500" b="1"/>
              <a:t>dictionary</a:t>
            </a:r>
            <a:r>
              <a:rPr lang="en-US" sz="1500"/>
              <a:t> </a:t>
            </a:r>
            <a:endParaRPr sz="1500"/>
          </a:p>
          <a:p>
            <a:pPr marL="457200" marR="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-US" sz="1500"/>
              <a:t>With each update we studied the change in sentiment score to identify a trend in the change in sentiment score over the 3 updates</a:t>
            </a:r>
            <a:endParaRPr sz="1500"/>
          </a:p>
          <a:p>
            <a:pPr marL="457200" marR="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-US" sz="1500"/>
              <a:t>Also studied the association between certain keywords and changes in sentiment</a:t>
            </a:r>
            <a:endParaRPr sz="150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-US" sz="1500"/>
              <a:t>Implemented </a:t>
            </a:r>
            <a:r>
              <a:rPr lang="en-US" sz="1500" b="1"/>
              <a:t>ANOVA test </a:t>
            </a:r>
            <a:r>
              <a:rPr lang="en-US" sz="1500"/>
              <a:t>to see if the changes we observed were due to chance</a:t>
            </a:r>
            <a:endParaRPr sz="1500"/>
          </a:p>
        </p:txBody>
      </p:sp>
      <p:sp>
        <p:nvSpPr>
          <p:cNvPr id="299" name="Google Shape;299;g125147e8f29_1_9"/>
          <p:cNvSpPr/>
          <p:nvPr/>
        </p:nvSpPr>
        <p:spPr>
          <a:xfrm>
            <a:off x="952887" y="1547000"/>
            <a:ext cx="68952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/>
              <a:t>Sentiment Proofreading</a:t>
            </a:r>
            <a:endParaRPr sz="2000" b="1"/>
          </a:p>
        </p:txBody>
      </p:sp>
      <p:sp>
        <p:nvSpPr>
          <p:cNvPr id="300" name="Google Shape;300;g125147e8f29_1_9"/>
          <p:cNvSpPr txBox="1"/>
          <p:nvPr/>
        </p:nvSpPr>
        <p:spPr>
          <a:xfrm>
            <a:off x="1494900" y="520400"/>
            <a:ext cx="55293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>
                <a:solidFill>
                  <a:schemeClr val="lt1"/>
                </a:solidFill>
              </a:rPr>
              <a:t>NLP Approaches Ⅲ</a:t>
            </a:r>
            <a:endParaRPr sz="3000" b="1">
              <a:solidFill>
                <a:schemeClr val="lt1"/>
              </a:solidFill>
            </a:endParaRPr>
          </a:p>
        </p:txBody>
      </p:sp>
      <p:pic>
        <p:nvPicPr>
          <p:cNvPr id="301" name="Google Shape;301;g125147e8f29_1_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6700" y="464475"/>
            <a:ext cx="677100" cy="67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g125147e8f29_1_9" descr="What is sentiment Analysis? How to Hold Social Media Sentiment Analysis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32775" y="464475"/>
            <a:ext cx="5529300" cy="2391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g125147e8f29_1_9" descr="SENTIMENT ANALYSIS | MST Solutions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53675" y="2985675"/>
            <a:ext cx="4687500" cy="312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09" name="Google Shape;309;g12584ca5805_0_45"/>
          <p:cNvGraphicFramePr/>
          <p:nvPr/>
        </p:nvGraphicFramePr>
        <p:xfrm>
          <a:off x="1103825" y="39511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{42B34EFA-99CF-4D65-86A8-8D47743C6CB6}</a:tableStyleId>
              </a:tblPr>
              <a:tblGrid>
                <a:gridCol w="922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738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622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55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Amazon</a:t>
                      </a:r>
                      <a:endParaRPr sz="11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Twitter</a:t>
                      </a:r>
                      <a:endParaRPr sz="11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Combined</a:t>
                      </a:r>
                      <a:endParaRPr sz="11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OS 9.4</a:t>
                      </a:r>
                      <a:endParaRPr sz="11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0.5532</a:t>
                      </a:r>
                      <a:endParaRPr sz="11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0.4282</a:t>
                      </a:r>
                      <a:endParaRPr sz="11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0.4705</a:t>
                      </a:r>
                      <a:endParaRPr sz="11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OS 10</a:t>
                      </a:r>
                      <a:endParaRPr sz="11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0.5504</a:t>
                      </a:r>
                      <a:endParaRPr sz="11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0.3934</a:t>
                      </a:r>
                      <a:endParaRPr sz="11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0.4542</a:t>
                      </a:r>
                      <a:endParaRPr sz="11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OS 10.5</a:t>
                      </a:r>
                      <a:endParaRPr sz="11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0.4742</a:t>
                      </a:r>
                      <a:endParaRPr sz="11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0.3829</a:t>
                      </a:r>
                      <a:endParaRPr sz="11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0.4103</a:t>
                      </a:r>
                      <a:endParaRPr sz="11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p-value</a:t>
                      </a:r>
                      <a:endParaRPr sz="11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0.01</a:t>
                      </a:r>
                      <a:endParaRPr sz="11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0.02</a:t>
                      </a:r>
                      <a:endParaRPr sz="11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0.01</a:t>
                      </a:r>
                      <a:endParaRPr sz="11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10" name="Google Shape;310;g12584ca5805_0_45"/>
          <p:cNvSpPr/>
          <p:nvPr/>
        </p:nvSpPr>
        <p:spPr>
          <a:xfrm>
            <a:off x="1103828" y="3286787"/>
            <a:ext cx="46875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/>
              <a:t>Sentiment Change Over Updates</a:t>
            </a:r>
            <a:endParaRPr sz="2000" b="1"/>
          </a:p>
        </p:txBody>
      </p:sp>
      <p:sp>
        <p:nvSpPr>
          <p:cNvPr id="311" name="Google Shape;311;g12584ca5805_0_45"/>
          <p:cNvSpPr/>
          <p:nvPr/>
        </p:nvSpPr>
        <p:spPr>
          <a:xfrm>
            <a:off x="6035053" y="3290237"/>
            <a:ext cx="46875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/>
              <a:t>Keyword sentiment </a:t>
            </a:r>
            <a:endParaRPr sz="2000" b="1"/>
          </a:p>
        </p:txBody>
      </p:sp>
      <p:graphicFrame>
        <p:nvGraphicFramePr>
          <p:cNvPr id="312" name="Google Shape;312;g12584ca5805_0_45"/>
          <p:cNvGraphicFramePr/>
          <p:nvPr/>
        </p:nvGraphicFramePr>
        <p:xfrm>
          <a:off x="6157800" y="3970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{42B34EFA-99CF-4D65-86A8-8D47743C6CB6}</a:tableStyleId>
              </a:tblPr>
              <a:tblGrid>
                <a:gridCol w="2139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97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review with </a:t>
                      </a:r>
                      <a:r>
                        <a:rPr lang="en-US" sz="1100" i="1"/>
                        <a:t>“connect”</a:t>
                      </a:r>
                      <a:endParaRPr sz="1100" i="1"/>
                    </a:p>
                  </a:txBody>
                  <a:tcPr marL="88900" marR="88900" marT="88900" marB="88900">
                    <a:lnL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review without </a:t>
                      </a:r>
                      <a:r>
                        <a:rPr lang="en-US" sz="1100" i="1"/>
                        <a:t>“connect”</a:t>
                      </a:r>
                      <a:endParaRPr sz="1100" i="1"/>
                    </a:p>
                  </a:txBody>
                  <a:tcPr marL="88900" marR="88900" marT="88900" marB="88900">
                    <a:lnL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0.4210</a:t>
                      </a:r>
                      <a:endParaRPr sz="1100"/>
                    </a:p>
                  </a:txBody>
                  <a:tcPr marL="91425" marR="91425" marT="91425" marB="91425">
                    <a:lnT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0.4890</a:t>
                      </a:r>
                      <a:endParaRPr sz="1100"/>
                    </a:p>
                  </a:txBody>
                  <a:tcPr marL="91425" marR="91425" marT="91425" marB="91425">
                    <a:lnT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313" name="Google Shape;313;g12584ca5805_0_45"/>
          <p:cNvGraphicFramePr/>
          <p:nvPr/>
        </p:nvGraphicFramePr>
        <p:xfrm>
          <a:off x="6157800" y="4993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{42B34EFA-99CF-4D65-86A8-8D47743C6CB6}</a:tableStyleId>
              </a:tblPr>
              <a:tblGrid>
                <a:gridCol w="2139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97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review with </a:t>
                      </a:r>
                      <a:r>
                        <a:rPr lang="en-US" sz="1100" i="1"/>
                        <a:t>“battery”</a:t>
                      </a:r>
                      <a:endParaRPr sz="1100" i="1"/>
                    </a:p>
                  </a:txBody>
                  <a:tcPr marL="88900" marR="88900" marT="88900" marB="88900">
                    <a:lnL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review without </a:t>
                      </a:r>
                      <a:r>
                        <a:rPr lang="en-US" sz="1100" i="1"/>
                        <a:t>“battery”</a:t>
                      </a:r>
                      <a:endParaRPr sz="1100" i="1"/>
                    </a:p>
                  </a:txBody>
                  <a:tcPr marL="88900" marR="88900" marT="88900" marB="88900">
                    <a:lnL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0.3581</a:t>
                      </a:r>
                      <a:endParaRPr sz="1100"/>
                    </a:p>
                  </a:txBody>
                  <a:tcPr marL="91425" marR="91425" marT="91425" marB="91425">
                    <a:lnT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0.4857</a:t>
                      </a:r>
                      <a:endParaRPr sz="1100"/>
                    </a:p>
                  </a:txBody>
                  <a:tcPr marL="91425" marR="91425" marT="91425" marB="91425">
                    <a:lnT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14" name="Google Shape;314;g12584ca5805_0_45"/>
          <p:cNvSpPr/>
          <p:nvPr/>
        </p:nvSpPr>
        <p:spPr>
          <a:xfrm>
            <a:off x="865928" y="549487"/>
            <a:ext cx="46875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457200" marR="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-US" sz="2200" b="1"/>
              <a:t>Sentiment Result</a:t>
            </a:r>
            <a:endParaRPr sz="2200" b="1"/>
          </a:p>
        </p:txBody>
      </p:sp>
      <p:sp>
        <p:nvSpPr>
          <p:cNvPr id="315" name="Google Shape;315;g12584ca5805_0_45"/>
          <p:cNvSpPr/>
          <p:nvPr/>
        </p:nvSpPr>
        <p:spPr>
          <a:xfrm>
            <a:off x="1057575" y="1134175"/>
            <a:ext cx="9436500" cy="2256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US" sz="1500"/>
              <a:t>Results showed that each update resulted in a decrease in the sentiment score. </a:t>
            </a:r>
            <a:endParaRPr sz="150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US" sz="1500"/>
              <a:t>Anova test results showed a p-value of &lt;0.05 for each score indicating that the results were statistically significant. </a:t>
            </a:r>
            <a:endParaRPr sz="150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US" sz="1500"/>
              <a:t>Certain keywords such as </a:t>
            </a:r>
            <a:r>
              <a:rPr lang="en-US" sz="1500" i="1"/>
              <a:t>“connect”</a:t>
            </a:r>
            <a:r>
              <a:rPr lang="en-US" sz="1500"/>
              <a:t> and </a:t>
            </a:r>
            <a:r>
              <a:rPr lang="en-US" sz="1500" i="1"/>
              <a:t>“battery”</a:t>
            </a:r>
            <a:r>
              <a:rPr lang="en-US" sz="1500"/>
              <a:t> surfaced in LDA </a:t>
            </a:r>
            <a:endParaRPr sz="1500"/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-US" sz="1500"/>
              <a:t>We postulated that the reviews containing these keywords were more likely to be negative reviews.</a:t>
            </a:r>
            <a:endParaRPr sz="1500"/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-US" sz="1500"/>
              <a:t>We ran sentiment analysis which confirmed our hypothesis that these keywords were associated with negative reviews since the presence of these keywords in a review often resulted in a lower sentiment score.</a:t>
            </a:r>
            <a:endParaRPr sz="1500"/>
          </a:p>
        </p:txBody>
      </p:sp>
      <p:sp>
        <p:nvSpPr>
          <p:cNvPr id="316" name="Google Shape;316;g12584ca5805_0_45"/>
          <p:cNvSpPr txBox="1"/>
          <p:nvPr/>
        </p:nvSpPr>
        <p:spPr>
          <a:xfrm>
            <a:off x="1103825" y="5985225"/>
            <a:ext cx="2115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alpha=0.05, two-tailed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12542eac81a_0_0"/>
          <p:cNvSpPr txBox="1">
            <a:spLocks noGrp="1"/>
          </p:cNvSpPr>
          <p:nvPr>
            <p:ph type="title"/>
          </p:nvPr>
        </p:nvSpPr>
        <p:spPr>
          <a:xfrm>
            <a:off x="455375" y="1241717"/>
            <a:ext cx="10007700" cy="12729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-"/>
            </a:pPr>
            <a:r>
              <a:rPr lang="en-US" sz="20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Common features with frequently update</a:t>
            </a:r>
            <a:endParaRPr sz="20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23" name="Google Shape;323;g12542eac81a_0_0"/>
          <p:cNvGraphicFramePr/>
          <p:nvPr/>
        </p:nvGraphicFramePr>
        <p:xfrm>
          <a:off x="489350" y="198937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{42B34EFA-99CF-4D65-86A8-8D47743C6CB6}</a:tableStyleId>
              </a:tblPr>
              <a:tblGrid>
                <a:gridCol w="1183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81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953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86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9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/>
                        <a:t>Version</a:t>
                      </a:r>
                      <a:endParaRPr sz="1100"/>
                    </a:p>
                  </a:txBody>
                  <a:tcPr marL="91425" marR="91425" marT="91425" marB="91425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/>
                        <a:t>Amazon</a:t>
                      </a:r>
                      <a:endParaRPr sz="1100"/>
                    </a:p>
                  </a:txBody>
                  <a:tcPr marL="91425" marR="91425" marT="91425" marB="91425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/>
                        <a:t>Twitter</a:t>
                      </a:r>
                      <a:endParaRPr sz="1100"/>
                    </a:p>
                  </a:txBody>
                  <a:tcPr marL="91425" marR="91425" marT="91425" marB="91425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/>
                        <a:t>Combined</a:t>
                      </a:r>
                      <a:endParaRPr sz="1100"/>
                    </a:p>
                  </a:txBody>
                  <a:tcPr marL="91425" marR="91425" marT="91425" marB="91425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383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/>
                        <a:t>OS 9.4</a:t>
                      </a:r>
                      <a:endParaRPr sz="1100"/>
                    </a:p>
                  </a:txBody>
                  <a:tcPr marL="91425" marR="91425" marT="91425" marB="91425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984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Char char="●"/>
                      </a:pPr>
                      <a:r>
                        <a:rPr lang="en-US" sz="1100"/>
                        <a:t>Roku device with their voice remotely using the Home app and Siri on iPhone, iPad, Mac, Apple Watch, or HomePod</a:t>
                      </a:r>
                      <a:endParaRPr sz="1100"/>
                    </a:p>
                  </a:txBody>
                  <a:tcPr marL="91425" marR="91425" marT="91425" marB="91425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984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Char char="●"/>
                      </a:pPr>
                      <a:r>
                        <a:rPr lang="en-US" sz="1100"/>
                        <a:t>All Roku devices provide easy access to watch free TV, live news, sports, movies, and more.</a:t>
                      </a:r>
                      <a:endParaRPr sz="1100"/>
                    </a:p>
                  </a:txBody>
                  <a:tcPr marL="91425" marR="91425" marT="91425" marB="91425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984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Char char="●"/>
                      </a:pPr>
                      <a:r>
                        <a:rPr lang="en-US" sz="1100"/>
                        <a:t>Not Founded</a:t>
                      </a:r>
                      <a:endParaRPr sz="1100"/>
                    </a:p>
                  </a:txBody>
                  <a:tcPr marL="91425" marR="91425" marT="91425" marB="91425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193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>
                          <a:extLst>
                            <a:ext uri="http://customooxmlschemas.google.com/">
          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8"/>
                            </a:ext>
                          </a:extLst>
                        </a:rPr>
                        <a:t>OS 10.0</a:t>
                      </a:r>
                      <a:endParaRPr sz="1100"/>
                    </a:p>
                  </a:txBody>
                  <a:tcPr marL="91425" marR="91425" marT="91425" marB="91425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984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Char char="●"/>
                      </a:pPr>
                      <a:r>
                        <a:rPr lang="en-US" sz="1100"/>
                        <a:t>Live TV offers easy access to cable alternatives, including Hulu + Live TV, fuboTV, Philo, Sling, and YouTube TV</a:t>
                      </a:r>
                      <a:endParaRPr sz="1100"/>
                    </a:p>
                  </a:txBody>
                  <a:tcPr marL="91425" marR="91425" marT="91425" marB="91425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984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Char char="●"/>
                      </a:pPr>
                      <a:r>
                        <a:rPr lang="en-US" sz="1100"/>
                        <a:t>All Roku devices provide easy access to watch free TV, live news, sports, movies, and more</a:t>
                      </a:r>
                      <a:endParaRPr sz="11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91425" marR="91425" marT="91425" marB="91425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984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Char char="●"/>
                      </a:pPr>
                      <a:r>
                        <a:rPr lang="en-US" sz="1100"/>
                        <a:t>Not Founded</a:t>
                      </a:r>
                      <a:endParaRPr sz="11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91425" marR="91425" marT="91425" marB="91425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700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/>
                        <a:t>OS 10.5</a:t>
                      </a:r>
                      <a:endParaRPr sz="1100"/>
                    </a:p>
                  </a:txBody>
                  <a:tcPr marL="91425" marR="91425" marT="91425" marB="91425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984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Char char="●"/>
                      </a:pPr>
                      <a:r>
                        <a:rPr lang="en-US" sz="1100"/>
                        <a:t>The Home tab provides easy access to the latest entertainment and channels, and offers a new way to explore Zones</a:t>
                      </a:r>
                      <a:endParaRPr sz="1100"/>
                    </a:p>
                  </a:txBody>
                  <a:tcPr marL="91425" marR="91425" marT="91425" marB="91425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984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Char char="●"/>
                      </a:pPr>
                      <a:r>
                        <a:rPr lang="en-US" sz="1100"/>
                        <a:t>More access to streaming live TV (U.S.) </a:t>
                      </a:r>
                      <a:endParaRPr sz="1100"/>
                    </a:p>
                  </a:txBody>
                  <a:tcPr marL="91425" marR="91425" marT="91425" marB="91425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984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Char char="●"/>
                      </a:pPr>
                      <a:r>
                        <a:rPr lang="en-US" sz="1100"/>
                        <a:t>Roku TV users have quick and easy access to live TV </a:t>
                      </a:r>
                      <a:endParaRPr sz="1100"/>
                    </a:p>
                    <a:p>
                      <a:pPr marL="457200" lvl="0" indent="-2984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Char char="●"/>
                      </a:pPr>
                      <a:r>
                        <a:rPr lang="en-US" sz="1100"/>
                        <a:t>Roku Voice Remote Pro owners will also get tips on using hands-free voice</a:t>
                      </a:r>
                      <a:endParaRPr sz="1100"/>
                    </a:p>
                  </a:txBody>
                  <a:tcPr marL="91425" marR="91425" marT="91425" marB="91425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24" name="Google Shape;324;g12542eac81a_0_0"/>
          <p:cNvSpPr txBox="1"/>
          <p:nvPr/>
        </p:nvSpPr>
        <p:spPr>
          <a:xfrm>
            <a:off x="1247350" y="456025"/>
            <a:ext cx="59697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>
                <a:solidFill>
                  <a:schemeClr val="lt1"/>
                </a:solidFill>
              </a:rPr>
              <a:t>Result Interpretation</a:t>
            </a:r>
            <a:endParaRPr sz="3000" b="1">
              <a:solidFill>
                <a:schemeClr val="lt1"/>
              </a:solidFill>
            </a:endParaRPr>
          </a:p>
        </p:txBody>
      </p:sp>
      <p:pic>
        <p:nvPicPr>
          <p:cNvPr id="325" name="Google Shape;325;g12542eac81a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53325" y="1775125"/>
            <a:ext cx="3542775" cy="2357545"/>
          </a:xfrm>
          <a:prstGeom prst="rect">
            <a:avLst/>
          </a:prstGeom>
          <a:noFill/>
          <a:ln>
            <a:noFill/>
          </a:ln>
          <a:effectLst>
            <a:outerShdw blurRad="57150" dist="571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326" name="Google Shape;326;g12542eac81a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65850" y="4313452"/>
            <a:ext cx="3542775" cy="1983950"/>
          </a:xfrm>
          <a:prstGeom prst="rect">
            <a:avLst/>
          </a:prstGeom>
          <a:noFill/>
          <a:ln>
            <a:noFill/>
          </a:ln>
          <a:effectLst>
            <a:outerShdw blurRad="57150" dist="47625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327" name="Google Shape;327;g12542eac81a_0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5250" y="442823"/>
            <a:ext cx="646500" cy="64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12542eac81a_0_5"/>
          <p:cNvSpPr txBox="1">
            <a:spLocks noGrp="1"/>
          </p:cNvSpPr>
          <p:nvPr>
            <p:ph type="title"/>
          </p:nvPr>
        </p:nvSpPr>
        <p:spPr>
          <a:xfrm>
            <a:off x="461300" y="712267"/>
            <a:ext cx="10007700" cy="12729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4572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-"/>
            </a:pPr>
            <a:r>
              <a:rPr lang="en-US" sz="20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System and Hardware Connection Upgrade</a:t>
            </a:r>
            <a:endParaRPr sz="20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34" name="Google Shape;334;g12542eac81a_0_5"/>
          <p:cNvGraphicFramePr/>
          <p:nvPr/>
        </p:nvGraphicFramePr>
        <p:xfrm>
          <a:off x="544250" y="1500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{42B34EFA-99CF-4D65-86A8-8D47743C6CB6}</a:tableStyleId>
              </a:tblPr>
              <a:tblGrid>
                <a:gridCol w="1283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34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090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090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/>
                        <a:t>Version</a:t>
                      </a:r>
                      <a:endParaRPr sz="1100"/>
                    </a:p>
                  </a:txBody>
                  <a:tcPr marL="91425" marR="91425" marT="91425" marB="91425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/>
                        <a:t>Amazon</a:t>
                      </a:r>
                      <a:endParaRPr sz="1100"/>
                    </a:p>
                  </a:txBody>
                  <a:tcPr marL="91425" marR="91425" marT="91425" marB="91425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/>
                        <a:t>Twitter</a:t>
                      </a:r>
                      <a:endParaRPr sz="1100"/>
                    </a:p>
                  </a:txBody>
                  <a:tcPr marL="91425" marR="91425" marT="91425" marB="91425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/>
                        <a:t>Combined</a:t>
                      </a:r>
                      <a:endParaRPr sz="1100"/>
                    </a:p>
                  </a:txBody>
                  <a:tcPr marL="91425" marR="91425" marT="91425" marB="91425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00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/>
                        <a:t>OS 9.4</a:t>
                      </a:r>
                      <a:endParaRPr sz="1100"/>
                    </a:p>
                  </a:txBody>
                  <a:tcPr marL="91425" marR="91425" marT="91425" marB="91425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984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1100"/>
                        <a:buChar char="●"/>
                      </a:pPr>
                      <a:r>
                        <a:rPr lang="en-US" sz="1100">
                          <a:solidFill>
                            <a:srgbClr val="FF0000"/>
                          </a:solidFill>
                        </a:rPr>
                        <a:t>Many people have the issue of the remote doesn’t work even if they reset the device, so they have to open the app to control ROKU, which is annoying</a:t>
                      </a:r>
                      <a:endParaRPr sz="1100">
                        <a:solidFill>
                          <a:srgbClr val="FF0000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984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Char char="●"/>
                      </a:pPr>
                      <a:r>
                        <a:rPr lang="en-US" sz="1100"/>
                        <a:t>Roku TVs let you access free live broadcast TV using your home’s antenna</a:t>
                      </a:r>
                      <a:endParaRPr sz="1100"/>
                    </a:p>
                  </a:txBody>
                  <a:tcPr marL="91425" marR="91425" marT="91425" marB="91425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984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Char char="●"/>
                      </a:pPr>
                      <a:r>
                        <a:rPr lang="en-US" sz="1100"/>
                        <a:t>Often compared with apple TV</a:t>
                      </a:r>
                      <a:endParaRPr sz="1100"/>
                    </a:p>
                  </a:txBody>
                  <a:tcPr marL="91425" marR="91425" marT="91425" marB="91425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049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>
                          <a:extLst>
                            <a:ext uri="http://customooxmlschemas.google.com/">
          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9"/>
                            </a:ext>
                          </a:extLst>
                        </a:rPr>
                        <a:t>OS 10.0</a:t>
                      </a:r>
                      <a:endParaRPr sz="1100"/>
                    </a:p>
                  </a:txBody>
                  <a:tcPr marL="91425" marR="91425" marT="91425" marB="91425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984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1100"/>
                        <a:buChar char="●"/>
                      </a:pPr>
                      <a:r>
                        <a:rPr lang="en-US" sz="1100">
                          <a:solidFill>
                            <a:srgbClr val="FF0000"/>
                          </a:solidFill>
                        </a:rPr>
                        <a:t>The earbud option of the remote  uses up battery really quick</a:t>
                      </a:r>
                      <a:endParaRPr sz="1100"/>
                    </a:p>
                  </a:txBody>
                  <a:tcPr marL="91425" marR="91425" marT="91425" marB="91425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984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Char char="●"/>
                      </a:pPr>
                      <a:r>
                        <a:rPr lang="en-US" sz="1100"/>
                        <a:t>Not Founded</a:t>
                      </a:r>
                      <a:endParaRPr sz="1100"/>
                    </a:p>
                  </a:txBody>
                  <a:tcPr marL="91425" marR="91425" marT="91425" marB="91425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984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Char char="●"/>
                      </a:pPr>
                      <a:r>
                        <a:rPr lang="en-US" sz="1100"/>
                        <a:t>Not Founded</a:t>
                      </a:r>
                      <a:endParaRPr sz="11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91425" marR="91425" marT="91425" marB="91425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23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/>
                        <a:t>OS 10.5</a:t>
                      </a:r>
                      <a:endParaRPr sz="1100"/>
                    </a:p>
                  </a:txBody>
                  <a:tcPr marL="91425" marR="91425" marT="91425" marB="91425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984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Char char="●"/>
                      </a:pPr>
                      <a:r>
                        <a:rPr lang="en-US" sz="1100"/>
                        <a:t> Ruku able to combined in many ways to best suit your home setup speaker</a:t>
                      </a:r>
                      <a:endParaRPr sz="11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91425" marR="91425" marT="91425" marB="91425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984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Char char="●"/>
                      </a:pPr>
                      <a:r>
                        <a:rPr lang="en-US" sz="1100"/>
                        <a:t>Improvements to the Roku mobile app</a:t>
                      </a:r>
                      <a:endParaRPr sz="1100"/>
                    </a:p>
                    <a:p>
                      <a:pPr marL="457200" lvl="0" indent="-2984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Char char="●"/>
                      </a:pPr>
                      <a:r>
                        <a:rPr lang="en-US" sz="1100"/>
                        <a:t>Users will experience faster channel launch.</a:t>
                      </a:r>
                      <a:endParaRPr sz="1100"/>
                    </a:p>
                  </a:txBody>
                  <a:tcPr marL="91425" marR="91425" marT="91425" marB="91425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984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Char char="●"/>
                      </a:pPr>
                      <a:r>
                        <a:rPr lang="en-US" sz="1100"/>
                        <a:t>Not Founded</a:t>
                      </a:r>
                      <a:endParaRPr sz="1100"/>
                    </a:p>
                    <a:p>
                      <a:pPr marL="45720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91425" marR="91425" marT="91425" marB="91425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335" name="Google Shape;335;g12542eac81a_0_5"/>
          <p:cNvPicPr preferRelativeResize="0"/>
          <p:nvPr/>
        </p:nvPicPr>
        <p:blipFill rotWithShape="1">
          <a:blip r:embed="rId3">
            <a:alphaModFix/>
          </a:blip>
          <a:srcRect l="-13780" r="13779"/>
          <a:stretch/>
        </p:blipFill>
        <p:spPr>
          <a:xfrm>
            <a:off x="7380525" y="3827850"/>
            <a:ext cx="4227048" cy="2378340"/>
          </a:xfrm>
          <a:prstGeom prst="rect">
            <a:avLst/>
          </a:prstGeom>
          <a:noFill/>
          <a:ln>
            <a:noFill/>
          </a:ln>
          <a:effectLst>
            <a:outerShdw blurRad="57150" dist="571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336" name="Google Shape;336;g12542eac81a_0_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92150" y="1347775"/>
            <a:ext cx="3791625" cy="2130403"/>
          </a:xfrm>
          <a:prstGeom prst="rect">
            <a:avLst/>
          </a:prstGeom>
          <a:noFill/>
          <a:ln>
            <a:noFill/>
          </a:ln>
          <a:effectLst>
            <a:outerShdw blurRad="57150" dist="47625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12542eac81a_0_10"/>
          <p:cNvSpPr txBox="1">
            <a:spLocks noGrp="1"/>
          </p:cNvSpPr>
          <p:nvPr>
            <p:ph type="title"/>
          </p:nvPr>
        </p:nvSpPr>
        <p:spPr>
          <a:xfrm>
            <a:off x="431075" y="743217"/>
            <a:ext cx="10007700" cy="12729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4572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-"/>
            </a:pPr>
            <a:r>
              <a:rPr lang="en-US" sz="20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New features and contents</a:t>
            </a:r>
            <a:endParaRPr sz="20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43" name="Google Shape;343;g12542eac81a_0_10"/>
          <p:cNvGraphicFramePr/>
          <p:nvPr/>
        </p:nvGraphicFramePr>
        <p:xfrm>
          <a:off x="435550" y="1657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{42B34EFA-99CF-4D65-86A8-8D47743C6CB6}</a:tableStyleId>
              </a:tblPr>
              <a:tblGrid>
                <a:gridCol w="992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859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85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214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4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/>
                        <a:t>Version</a:t>
                      </a:r>
                      <a:endParaRPr sz="1100"/>
                    </a:p>
                  </a:txBody>
                  <a:tcPr marL="91425" marR="91425" marT="91425" marB="91425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/>
                        <a:t>Amazon</a:t>
                      </a:r>
                      <a:endParaRPr sz="1100"/>
                    </a:p>
                  </a:txBody>
                  <a:tcPr marL="91425" marR="91425" marT="91425" marB="91425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/>
                        <a:t>Twitter</a:t>
                      </a:r>
                      <a:endParaRPr sz="1100"/>
                    </a:p>
                  </a:txBody>
                  <a:tcPr marL="91425" marR="91425" marT="91425" marB="91425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/>
                        <a:t>Combined</a:t>
                      </a:r>
                      <a:endParaRPr sz="1100"/>
                    </a:p>
                  </a:txBody>
                  <a:tcPr marL="91425" marR="91425" marT="91425" marB="91425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360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/>
                        <a:t>OS 9.4</a:t>
                      </a:r>
                      <a:endParaRPr sz="1100"/>
                    </a:p>
                  </a:txBody>
                  <a:tcPr marL="91425" marR="91425" marT="91425" marB="91425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984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Char char="●"/>
                      </a:pPr>
                      <a:r>
                        <a:rPr lang="en-US" sz="1100"/>
                        <a:t>Often compared with fire TV stick</a:t>
                      </a:r>
                      <a:endParaRPr sz="1100"/>
                    </a:p>
                  </a:txBody>
                  <a:tcPr marL="91425" marR="91425" marT="91425" marB="91425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984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Char char="●"/>
                      </a:pPr>
                      <a:r>
                        <a:rPr lang="en-US" sz="1100"/>
                        <a:t>Often compared with fire TV stick</a:t>
                      </a:r>
                      <a:endParaRPr sz="1100"/>
                    </a:p>
                  </a:txBody>
                  <a:tcPr marL="91425" marR="91425" marT="91425" marB="91425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984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Char char="●"/>
                      </a:pPr>
                      <a:r>
                        <a:rPr lang="en-US" sz="1100"/>
                        <a:t>Often compared with fire TV stick</a:t>
                      </a:r>
                      <a:endParaRPr sz="1100"/>
                    </a:p>
                  </a:txBody>
                  <a:tcPr marL="91425" marR="91425" marT="91425" marB="91425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641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>
                          <a:extLst>
                            <a:ext uri="http://customooxmlschemas.google.com/">
          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10"/>
                            </a:ext>
                          </a:extLst>
                        </a:rPr>
                        <a:t>OS 10.0</a:t>
                      </a:r>
                      <a:endParaRPr sz="1100"/>
                    </a:p>
                  </a:txBody>
                  <a:tcPr marL="91425" marR="91425" marT="91425" marB="91425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984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Char char="●"/>
                      </a:pPr>
                      <a:r>
                        <a:rPr lang="en-US" sz="1100"/>
                        <a:t>Support better Wifi connection</a:t>
                      </a:r>
                      <a:endParaRPr sz="1100"/>
                    </a:p>
                    <a:p>
                      <a:pPr marL="457200" lvl="0" indent="-2984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Char char="●"/>
                      </a:pPr>
                      <a:r>
                        <a:rPr lang="en-US" sz="1100"/>
                        <a:t>Rich and immersive sound experience with the new Virtual Surround setting</a:t>
                      </a:r>
                      <a:endParaRPr sz="1100"/>
                    </a:p>
                  </a:txBody>
                  <a:tcPr marL="91425" marR="91425" marT="91425" marB="91425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984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Char char="●"/>
                      </a:pPr>
                      <a:r>
                        <a:rPr lang="en-US" sz="1100"/>
                        <a:t>Consumer Bought it to watch the nanny</a:t>
                      </a:r>
                      <a:endParaRPr sz="1100"/>
                    </a:p>
                    <a:p>
                      <a:pPr marL="457200" lvl="0" indent="-2984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Char char="●"/>
                      </a:pPr>
                      <a:r>
                        <a:rPr lang="en-US" sz="1100"/>
                        <a:t>Join the club to watch a show</a:t>
                      </a:r>
                      <a:endParaRPr sz="1100"/>
                    </a:p>
                  </a:txBody>
                  <a:tcPr marL="91425" marR="91425" marT="91425" marB="91425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984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Char char="●"/>
                      </a:pPr>
                      <a:r>
                        <a:rPr lang="en-US" sz="1100"/>
                        <a:t>Not Founded</a:t>
                      </a:r>
                      <a:endParaRPr sz="1100"/>
                    </a:p>
                  </a:txBody>
                  <a:tcPr marL="91425" marR="91425" marT="91425" marB="91425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592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/>
                        <a:t>OS 10.5</a:t>
                      </a:r>
                      <a:endParaRPr sz="1100"/>
                    </a:p>
                  </a:txBody>
                  <a:tcPr marL="91425" marR="91425" marT="91425" marB="91425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984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Char char="●"/>
                      </a:pPr>
                      <a:r>
                        <a:rPr lang="en-US" sz="1100"/>
                        <a:t>Automatic Wi-Fi® network detection technology ensure smooth streaming experiences for Roku users</a:t>
                      </a:r>
                      <a:endParaRPr sz="1100"/>
                    </a:p>
                    <a:p>
                      <a:pPr marL="457200" lvl="0" indent="-2984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Char char="●"/>
                      </a:pPr>
                      <a:r>
                        <a:rPr lang="en-US" sz="1100"/>
                        <a:t>Brings exciting new interactive features, full surround sound capability</a:t>
                      </a:r>
                      <a:endParaRPr sz="1100"/>
                    </a:p>
                  </a:txBody>
                  <a:tcPr marL="91425" marR="91425" marT="91425" marB="91425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984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Char char="●"/>
                      </a:pPr>
                      <a:r>
                        <a:rPr lang="en-US" sz="1100"/>
                        <a:t>Live TV also offers easy access to cable alternatives, including Hulu + Live TV, fuboTV, Philo, Sling, and YouTube TV</a:t>
                      </a:r>
                      <a:endParaRPr sz="1100"/>
                    </a:p>
                    <a:p>
                      <a:pPr marL="45720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91425" marR="91425" marT="91425" marB="91425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984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Char char="●"/>
                      </a:pPr>
                      <a:r>
                        <a:rPr lang="en-US" sz="1100"/>
                        <a:t>Not Founded</a:t>
                      </a:r>
                      <a:endParaRPr sz="1100"/>
                    </a:p>
                  </a:txBody>
                  <a:tcPr marL="91425" marR="91425" marT="91425" marB="91425">
                    <a:lnL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6913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344" name="Google Shape;344;g12542eac81a_0_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59939" y="1152525"/>
            <a:ext cx="3342210" cy="2225899"/>
          </a:xfrm>
          <a:prstGeom prst="rect">
            <a:avLst/>
          </a:prstGeom>
          <a:noFill/>
          <a:ln>
            <a:noFill/>
          </a:ln>
          <a:effectLst>
            <a:outerShdw blurRad="57150" dist="571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345" name="Google Shape;345;g12542eac81a_0_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88725" y="3879350"/>
            <a:ext cx="3342201" cy="2048745"/>
          </a:xfrm>
          <a:prstGeom prst="rect">
            <a:avLst/>
          </a:prstGeom>
          <a:noFill/>
          <a:ln>
            <a:noFill/>
          </a:ln>
          <a:effectLst>
            <a:outerShdw blurRad="57150" dist="571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1256803af1a_1_1"/>
          <p:cNvSpPr txBox="1">
            <a:spLocks noGrp="1"/>
          </p:cNvSpPr>
          <p:nvPr>
            <p:ph type="title"/>
          </p:nvPr>
        </p:nvSpPr>
        <p:spPr>
          <a:xfrm>
            <a:off x="679200" y="414292"/>
            <a:ext cx="10007700" cy="1272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sz="210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1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Conclusion</a:t>
            </a:r>
            <a:endParaRPr sz="2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endParaRPr sz="21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2" name="Google Shape;352;g1256803af1a_1_1"/>
          <p:cNvSpPr txBox="1"/>
          <p:nvPr/>
        </p:nvSpPr>
        <p:spPr>
          <a:xfrm>
            <a:off x="679200" y="1129575"/>
            <a:ext cx="10833600" cy="55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800"/>
              <a:buAutoNum type="arabicParenR"/>
            </a:pPr>
            <a:r>
              <a:rPr lang="en-US" sz="1800">
                <a:solidFill>
                  <a:srgbClr val="292929"/>
                </a:solidFill>
              </a:rPr>
              <a:t>Our finding is parallel with our assumption that Roku’s frequent software update contributed to enhanced user experience. </a:t>
            </a:r>
            <a:endParaRPr sz="1800">
              <a:solidFill>
                <a:srgbClr val="292929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92929"/>
                </a:solidFill>
              </a:rPr>
              <a:t>→ While there were negative sentiments expressed by users concerning “issues”, “break”, “miss”, the overall user experience seemed very positive.</a:t>
            </a:r>
            <a:endParaRPr sz="1800">
              <a:solidFill>
                <a:srgbClr val="292929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92929"/>
                </a:solidFill>
              </a:rPr>
              <a:t>→ According to our sentiment analysis, while </a:t>
            </a:r>
            <a:r>
              <a:rPr lang="en-US" sz="1800"/>
              <a:t>each OS update resulted in a decrease in the sentiment score, the overall score was positive, which again confirms our assumption that software update contributes to enhanced user experience.</a:t>
            </a:r>
            <a:endParaRPr sz="1800">
              <a:solidFill>
                <a:srgbClr val="292929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292929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800"/>
              <a:buAutoNum type="arabicParenR"/>
            </a:pPr>
            <a:r>
              <a:rPr lang="en-US" sz="1800">
                <a:solidFill>
                  <a:srgbClr val="292929"/>
                </a:solidFill>
              </a:rPr>
              <a:t>According to the amazon reviews analysis, the keys for Roku’s success can be attributed to: </a:t>
            </a:r>
            <a:endParaRPr sz="1800">
              <a:solidFill>
                <a:srgbClr val="292929"/>
              </a:solidFill>
            </a:endParaRPr>
          </a:p>
          <a:p>
            <a:pPr marL="1371600" lvl="0" indent="-342900" algn="l" rtl="0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800"/>
              <a:buChar char="-"/>
            </a:pPr>
            <a:r>
              <a:rPr lang="en-US" sz="1800">
                <a:solidFill>
                  <a:srgbClr val="292929"/>
                </a:solidFill>
              </a:rPr>
              <a:t>Easy access to different cable alternatives and shows</a:t>
            </a:r>
            <a:endParaRPr sz="1800">
              <a:solidFill>
                <a:srgbClr val="292929"/>
              </a:solidFill>
            </a:endParaRPr>
          </a:p>
          <a:p>
            <a:pPr marL="1371600" lvl="0" indent="-342900" algn="l" rtl="0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800"/>
              <a:buChar char="-"/>
            </a:pPr>
            <a:r>
              <a:rPr lang="en-US" sz="1800">
                <a:solidFill>
                  <a:srgbClr val="292929"/>
                </a:solidFill>
              </a:rPr>
              <a:t>Automatic switch wifi to provide better streaming experiences</a:t>
            </a:r>
            <a:endParaRPr sz="1800">
              <a:solidFill>
                <a:srgbClr val="292929"/>
              </a:solidFill>
            </a:endParaRPr>
          </a:p>
          <a:p>
            <a:pPr marL="1371600" lvl="0" indent="-342900" algn="l" rtl="0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800"/>
              <a:buChar char="-"/>
            </a:pPr>
            <a:r>
              <a:rPr lang="en-US" sz="1800">
                <a:solidFill>
                  <a:srgbClr val="292929"/>
                </a:solidFill>
              </a:rPr>
              <a:t>Voice control functions and good sound system experience</a:t>
            </a:r>
            <a:endParaRPr sz="1800">
              <a:solidFill>
                <a:srgbClr val="292929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292929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800"/>
              <a:buAutoNum type="arabicParenR"/>
            </a:pPr>
            <a:r>
              <a:rPr lang="en-US" sz="1800">
                <a:solidFill>
                  <a:srgbClr val="292929"/>
                </a:solidFill>
              </a:rPr>
              <a:t>We observed that there are unresolved issues with Roku software; in the reviews, people complained about the remote control not working even when they reset the device, and about the short-lived battery for the remote earbuds option.</a:t>
            </a:r>
            <a:endParaRPr sz="1800">
              <a:solidFill>
                <a:srgbClr val="292929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292929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8"/>
          <p:cNvSpPr txBox="1">
            <a:spLocks noGrp="1"/>
          </p:cNvSpPr>
          <p:nvPr>
            <p:ph type="sldNum" idx="12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  <p:sp>
        <p:nvSpPr>
          <p:cNvPr id="358" name="Google Shape;358;p8"/>
          <p:cNvSpPr/>
          <p:nvPr/>
        </p:nvSpPr>
        <p:spPr>
          <a:xfrm>
            <a:off x="865928" y="397087"/>
            <a:ext cx="46875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>
                <a:solidFill>
                  <a:schemeClr val="lt1"/>
                </a:solidFill>
              </a:rPr>
              <a:t>Recommendation</a:t>
            </a:r>
            <a:endParaRPr sz="3000" b="1"/>
          </a:p>
        </p:txBody>
      </p:sp>
      <p:pic>
        <p:nvPicPr>
          <p:cNvPr id="359" name="Google Shape;359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0025" y="5285900"/>
            <a:ext cx="4779275" cy="757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0" name="Google Shape;360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25601" y="2145051"/>
            <a:ext cx="4385849" cy="3677575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Google Shape;361;p8"/>
          <p:cNvSpPr txBox="1"/>
          <p:nvPr/>
        </p:nvSpPr>
        <p:spPr>
          <a:xfrm>
            <a:off x="942125" y="2927275"/>
            <a:ext cx="1430100" cy="20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/>
              <a:t>A general idea on how the customers/ netizen’s sentiment fluctuate</a:t>
            </a:r>
            <a:endParaRPr sz="1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</p:txBody>
      </p:sp>
      <p:sp>
        <p:nvSpPr>
          <p:cNvPr id="362" name="Google Shape;362;p8"/>
          <p:cNvSpPr txBox="1"/>
          <p:nvPr/>
        </p:nvSpPr>
        <p:spPr>
          <a:xfrm>
            <a:off x="2536925" y="2927250"/>
            <a:ext cx="2199600" cy="227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/>
              <a:t>A pre-stage understanding about bugs or features that customers like before digging into each comments manually</a:t>
            </a:r>
            <a:endParaRPr sz="15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</p:txBody>
      </p:sp>
      <p:sp>
        <p:nvSpPr>
          <p:cNvPr id="363" name="Google Shape;363;p8"/>
          <p:cNvSpPr txBox="1"/>
          <p:nvPr/>
        </p:nvSpPr>
        <p:spPr>
          <a:xfrm>
            <a:off x="4501175" y="2927250"/>
            <a:ext cx="1863000" cy="20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/>
              <a:t>Precisely put advertisements targeting features that a platform care more about</a:t>
            </a:r>
            <a:endParaRPr sz="15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</p:txBody>
      </p:sp>
      <p:cxnSp>
        <p:nvCxnSpPr>
          <p:cNvPr id="364" name="Google Shape;364;p8"/>
          <p:cNvCxnSpPr/>
          <p:nvPr/>
        </p:nvCxnSpPr>
        <p:spPr>
          <a:xfrm>
            <a:off x="889800" y="2866175"/>
            <a:ext cx="4849200" cy="3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5" name="Google Shape;365;p8"/>
          <p:cNvCxnSpPr/>
          <p:nvPr/>
        </p:nvCxnSpPr>
        <p:spPr>
          <a:xfrm rot="10800000" flipH="1">
            <a:off x="1042200" y="5143475"/>
            <a:ext cx="4841400" cy="8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6" name="Google Shape;366;p8"/>
          <p:cNvSpPr txBox="1"/>
          <p:nvPr/>
        </p:nvSpPr>
        <p:spPr>
          <a:xfrm>
            <a:off x="868100" y="1247650"/>
            <a:ext cx="50349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/>
              <a:t>We recommend the company to apply the NLP process for:</a:t>
            </a:r>
            <a:endParaRPr sz="2000" b="1"/>
          </a:p>
        </p:txBody>
      </p:sp>
      <p:pic>
        <p:nvPicPr>
          <p:cNvPr id="367" name="Google Shape;367;p8"/>
          <p:cNvPicPr preferRelativeResize="0"/>
          <p:nvPr/>
        </p:nvPicPr>
        <p:blipFill rotWithShape="1">
          <a:blip r:embed="rId5">
            <a:alphaModFix/>
          </a:blip>
          <a:srcRect t="51486" r="66029"/>
          <a:stretch/>
        </p:blipFill>
        <p:spPr>
          <a:xfrm>
            <a:off x="878213" y="1998075"/>
            <a:ext cx="1430124" cy="953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8" name="Google Shape;368;p8"/>
          <p:cNvPicPr preferRelativeResize="0"/>
          <p:nvPr/>
        </p:nvPicPr>
        <p:blipFill rotWithShape="1">
          <a:blip r:embed="rId5">
            <a:alphaModFix/>
          </a:blip>
          <a:srcRect l="36479" t="51486" r="34935"/>
          <a:stretch/>
        </p:blipFill>
        <p:spPr>
          <a:xfrm>
            <a:off x="2798875" y="1998075"/>
            <a:ext cx="1203326" cy="953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9" name="Google Shape;369;p8"/>
          <p:cNvPicPr preferRelativeResize="0"/>
          <p:nvPr/>
        </p:nvPicPr>
        <p:blipFill rotWithShape="1">
          <a:blip r:embed="rId5">
            <a:alphaModFix/>
          </a:blip>
          <a:srcRect l="74079" t="51486"/>
          <a:stretch/>
        </p:blipFill>
        <p:spPr>
          <a:xfrm>
            <a:off x="4660475" y="1998075"/>
            <a:ext cx="1091225" cy="953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g1252ace50ef_0_6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38200"/>
            <a:ext cx="5073991" cy="52465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g1252ace50ef_0_69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88391" y="152400"/>
            <a:ext cx="5761138" cy="6553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2573802864_1_0"/>
          <p:cNvSpPr/>
          <p:nvPr/>
        </p:nvSpPr>
        <p:spPr>
          <a:xfrm>
            <a:off x="1393367" y="616233"/>
            <a:ext cx="53124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>
                <a:solidFill>
                  <a:schemeClr val="lt1"/>
                </a:solidFill>
              </a:rPr>
              <a:t>Problem Analysis</a:t>
            </a:r>
            <a:endParaRPr sz="3000" b="1" i="0" u="none" strike="noStrike" cap="none">
              <a:solidFill>
                <a:schemeClr val="lt1"/>
              </a:solidFill>
            </a:endParaRPr>
          </a:p>
        </p:txBody>
      </p:sp>
      <p:sp>
        <p:nvSpPr>
          <p:cNvPr id="166" name="Google Shape;166;g12573802864_1_0"/>
          <p:cNvSpPr txBox="1"/>
          <p:nvPr/>
        </p:nvSpPr>
        <p:spPr>
          <a:xfrm>
            <a:off x="631375" y="1401300"/>
            <a:ext cx="6363900" cy="47370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300"/>
              <a:buAutoNum type="arabicPeriod"/>
            </a:pPr>
            <a:r>
              <a:rPr lang="en-US" sz="2000" b="1"/>
              <a:t>What is Roku?</a:t>
            </a:r>
            <a:r>
              <a:rPr lang="en-US" sz="2300" b="1"/>
              <a:t> </a:t>
            </a:r>
            <a:endParaRPr sz="2300" b="1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-US" sz="1500">
                <a:highlight>
                  <a:srgbClr val="FFFFFF"/>
                </a:highlight>
              </a:rPr>
              <a:t>A</a:t>
            </a:r>
            <a:r>
              <a:rPr lang="en-US" sz="1500">
                <a:solidFill>
                  <a:srgbClr val="111111"/>
                </a:solidFill>
                <a:highlight>
                  <a:srgbClr val="FFFFFF"/>
                </a:highlight>
              </a:rPr>
              <a:t> </a:t>
            </a:r>
            <a:r>
              <a:rPr lang="en-US" sz="1500" b="1">
                <a:solidFill>
                  <a:srgbClr val="111111"/>
                </a:solidFill>
                <a:highlight>
                  <a:srgbClr val="FFFFFF"/>
                </a:highlight>
              </a:rPr>
              <a:t>digital media player</a:t>
            </a:r>
            <a:r>
              <a:rPr lang="en-US" sz="1500" b="1">
                <a:solidFill>
                  <a:srgbClr val="6AA84F"/>
                </a:solidFill>
                <a:highlight>
                  <a:srgbClr val="FFFFFF"/>
                </a:highlight>
              </a:rPr>
              <a:t> </a:t>
            </a:r>
            <a:endParaRPr sz="1500" b="1">
              <a:highlight>
                <a:srgbClr val="FFFFFF"/>
              </a:highlight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-US" sz="1500">
                <a:highlight>
                  <a:srgbClr val="FFFFFF"/>
                </a:highlight>
              </a:rPr>
              <a:t>Stream media content from the internet to TV</a:t>
            </a:r>
            <a:endParaRPr sz="1500">
              <a:highlight>
                <a:srgbClr val="FFFFFF"/>
              </a:highlight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-US" sz="1500">
                <a:highlight>
                  <a:srgbClr val="FFFFFF"/>
                </a:highlight>
              </a:rPr>
              <a:t>The first Roku model was developed in collaboration with Netflix.</a:t>
            </a:r>
            <a:endParaRPr sz="1500"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highlight>
                <a:srgbClr val="FFFFFF"/>
              </a:highlight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-US" sz="2000" b="1"/>
              <a:t>Project Objective </a:t>
            </a:r>
            <a:endParaRPr sz="2000" b="1">
              <a:extLst>
                <a:ext uri="http://customooxmlschemas.google.com/">
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0"/>
                </a:ext>
              </a:extLst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-US" sz="1500" b="1">
                <a:solidFill>
                  <a:srgbClr val="111111"/>
                </a:solidFill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1"/>
                  </a:ext>
                </a:extLst>
              </a:rPr>
              <a:t>Identify what users like and dislike </a:t>
            </a:r>
            <a:r>
              <a:rPr lang="en-US" sz="1500"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2"/>
                  </a:ext>
                </a:extLst>
              </a:rPr>
              <a:t>about their Roku product</a:t>
            </a:r>
            <a:endParaRPr sz="1500">
              <a:extLst>
                <a:ext uri="http://customooxmlschemas.google.com/">
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3"/>
                </a:ext>
              </a:extLst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-US" sz="1500" b="1"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4"/>
                  </a:ext>
                </a:extLst>
              </a:rPr>
              <a:t>Offer suggestions</a:t>
            </a:r>
            <a:r>
              <a:rPr lang="en-US" sz="1500"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5"/>
                  </a:ext>
                </a:extLst>
              </a:rPr>
              <a:t> for the next product development. </a:t>
            </a:r>
            <a:endParaRPr sz="1500">
              <a:solidFill>
                <a:srgbClr val="FF00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-US" sz="2000" b="1">
                <a:highlight>
                  <a:schemeClr val="dk1"/>
                </a:highlight>
              </a:rPr>
              <a:t>Methodology</a:t>
            </a:r>
            <a:endParaRPr sz="1700"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-US" sz="1500"/>
              <a:t>We investigate the sentiment of Roku users for each upgraded version: </a:t>
            </a:r>
            <a:r>
              <a:rPr lang="en-US" sz="1500" b="1"/>
              <a:t>OS 9.4, OS 10, and OS 10.5</a:t>
            </a:r>
            <a:r>
              <a:rPr lang="en-US" sz="1500"/>
              <a:t>:</a:t>
            </a:r>
            <a:endParaRPr sz="1500"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-US" sz="1500"/>
              <a:t>Visualization: Word Cloud</a:t>
            </a:r>
            <a:endParaRPr sz="1500"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-US" sz="1500"/>
              <a:t>LDA topic modeling</a:t>
            </a:r>
            <a:endParaRPr sz="1500"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-US" sz="1500"/>
              <a:t>Sentiment analysis</a:t>
            </a:r>
            <a:endParaRPr sz="1500"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-US" sz="1500"/>
              <a:t>Text analysis</a:t>
            </a:r>
            <a:endParaRPr sz="1500"/>
          </a:p>
        </p:txBody>
      </p:sp>
      <p:pic>
        <p:nvPicPr>
          <p:cNvPr id="167" name="Google Shape;167;g12573802864_1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23676" y="2135550"/>
            <a:ext cx="2586900" cy="258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g12573802864_1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5375" y="556350"/>
            <a:ext cx="584700" cy="58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252ace50ef_0_689"/>
          <p:cNvSpPr/>
          <p:nvPr/>
        </p:nvSpPr>
        <p:spPr>
          <a:xfrm>
            <a:off x="1469553" y="616226"/>
            <a:ext cx="46875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0" u="none" strike="noStrike" cap="none">
                <a:solidFill>
                  <a:schemeClr val="lt1"/>
                </a:solidFill>
              </a:rPr>
              <a:t>Data </a:t>
            </a:r>
            <a:r>
              <a:rPr lang="en-US" sz="3000" b="1">
                <a:solidFill>
                  <a:schemeClr val="lt1"/>
                </a:solidFill>
              </a:rPr>
              <a:t>Preparation</a:t>
            </a:r>
            <a:endParaRPr sz="3000" b="1" i="0" u="none" strike="noStrike" cap="none">
              <a:solidFill>
                <a:schemeClr val="lt1"/>
              </a:solidFill>
            </a:endParaRPr>
          </a:p>
        </p:txBody>
      </p:sp>
      <p:sp>
        <p:nvSpPr>
          <p:cNvPr id="175" name="Google Shape;175;g1252ace50ef_0_689"/>
          <p:cNvSpPr txBox="1"/>
          <p:nvPr/>
        </p:nvSpPr>
        <p:spPr>
          <a:xfrm>
            <a:off x="783750" y="1480400"/>
            <a:ext cx="6111600" cy="49116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-US" sz="2000" b="1"/>
              <a:t>Twitter Data</a:t>
            </a:r>
            <a:endParaRPr sz="2000" b="1"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Nunito Medium"/>
              <a:buChar char="-"/>
            </a:pPr>
            <a:r>
              <a:rPr lang="en-US" sz="1500"/>
              <a:t>Used </a:t>
            </a:r>
            <a:r>
              <a:rPr lang="en-US" sz="1500" b="1"/>
              <a:t>Twitter API platform</a:t>
            </a:r>
            <a:r>
              <a:rPr lang="en-US" sz="1500"/>
              <a:t> to obtain tweets</a:t>
            </a:r>
            <a:endParaRPr sz="1500"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Nunito Medium"/>
              <a:buChar char="-"/>
            </a:pPr>
            <a:r>
              <a:rPr lang="en-US" sz="1500"/>
              <a:t>Filtered location to the </a:t>
            </a:r>
            <a:r>
              <a:rPr lang="en-US" sz="1500" b="1"/>
              <a:t>US</a:t>
            </a:r>
            <a:endParaRPr sz="1500" b="1"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Nunito Medium"/>
              <a:buChar char="-"/>
            </a:pPr>
            <a:r>
              <a:rPr lang="en-US" sz="1500"/>
              <a:t>Obtained around </a:t>
            </a:r>
            <a:r>
              <a:rPr lang="en-US" sz="1500" b="1"/>
              <a:t>1K tweets</a:t>
            </a:r>
            <a:r>
              <a:rPr lang="en-US" sz="1500"/>
              <a:t> for each OS version</a:t>
            </a:r>
            <a:endParaRPr sz="1500"/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-US" sz="2000" b="1"/>
              <a:t>Amazon Data</a:t>
            </a:r>
            <a:endParaRPr sz="2000" b="1"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Nunito Medium"/>
              <a:buChar char="-"/>
            </a:pPr>
            <a:r>
              <a:rPr lang="en-US" sz="1500"/>
              <a:t>Used </a:t>
            </a:r>
            <a:r>
              <a:rPr lang="en-US" sz="1500" b="1"/>
              <a:t>Rainforest API</a:t>
            </a:r>
            <a:r>
              <a:rPr lang="en-US" sz="1500"/>
              <a:t> to extract user comments </a:t>
            </a:r>
            <a:endParaRPr sz="1500"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-US" sz="1500"/>
              <a:t>Time: Sep, 2020 ~ Feb, 2022</a:t>
            </a:r>
            <a:endParaRPr sz="1500"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Nunito Medium"/>
              <a:buChar char="-"/>
            </a:pPr>
            <a:r>
              <a:rPr lang="en-US" sz="1500"/>
              <a:t>Mean Number of Words per Reviews: </a:t>
            </a:r>
            <a:r>
              <a:rPr lang="en-US" sz="1500" b="1"/>
              <a:t>65</a:t>
            </a:r>
            <a:endParaRPr sz="1500" b="1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-US" sz="2000" b="1"/>
              <a:t>Data Cleaning</a:t>
            </a:r>
            <a:endParaRPr sz="2000" b="1"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-US" sz="1500"/>
              <a:t>Deleting special character and numbers</a:t>
            </a:r>
            <a:endParaRPr sz="1500"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-US" sz="1500"/>
              <a:t>Limit the length of comments</a:t>
            </a:r>
            <a:endParaRPr sz="1500"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-US" sz="1500"/>
              <a:t>Excluding stopwords &amp; Non-English words</a:t>
            </a:r>
            <a:endParaRPr sz="1500"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-US" sz="1500"/>
              <a:t>Stemming</a:t>
            </a:r>
            <a:endParaRPr sz="1500"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-US" sz="1500" b="1"/>
              <a:t>Combining Twitter and Amazon </a:t>
            </a:r>
            <a:endParaRPr sz="1500" b="1"/>
          </a:p>
        </p:txBody>
      </p:sp>
      <p:pic>
        <p:nvPicPr>
          <p:cNvPr id="176" name="Google Shape;176;g1252ace50ef_0_6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53550" y="2400300"/>
            <a:ext cx="2596250" cy="259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g1252ace50ef_0_68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9225" y="498625"/>
            <a:ext cx="696500" cy="69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5"/>
          <p:cNvSpPr/>
          <p:nvPr/>
        </p:nvSpPr>
        <p:spPr>
          <a:xfrm>
            <a:off x="9250275" y="1294875"/>
            <a:ext cx="2269200" cy="5105400"/>
          </a:xfrm>
          <a:prstGeom prst="rect">
            <a:avLst/>
          </a:prstGeom>
          <a:solidFill>
            <a:schemeClr val="dk2"/>
          </a:solidFill>
          <a:ln>
            <a:noFill/>
          </a:ln>
          <a:effectLst>
            <a:outerShdw blurRad="254000" dist="127000" algn="ctr" rotWithShape="0">
              <a:srgbClr val="697687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183" name="Google Shape;183;p5"/>
          <p:cNvSpPr/>
          <p:nvPr/>
        </p:nvSpPr>
        <p:spPr>
          <a:xfrm>
            <a:off x="1558625" y="510675"/>
            <a:ext cx="85761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>
                <a:solidFill>
                  <a:schemeClr val="lt1"/>
                </a:solidFill>
              </a:rPr>
              <a:t>NLP Approaches I: LDA Topic Modeling</a:t>
            </a:r>
            <a:endParaRPr sz="3000" b="1">
              <a:solidFill>
                <a:schemeClr val="lt1"/>
              </a:solidFill>
            </a:endParaRPr>
          </a:p>
        </p:txBody>
      </p:sp>
      <p:sp>
        <p:nvSpPr>
          <p:cNvPr id="184" name="Google Shape;184;p5"/>
          <p:cNvSpPr/>
          <p:nvPr/>
        </p:nvSpPr>
        <p:spPr>
          <a:xfrm>
            <a:off x="454325" y="1666900"/>
            <a:ext cx="6370500" cy="4025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/>
          </a:p>
          <a:p>
            <a:pPr marL="457200" marR="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2000" b="1"/>
              <a:t>What is LDA? </a:t>
            </a:r>
            <a:r>
              <a:rPr lang="en-US" sz="1500"/>
              <a:t>Finding latent topics by calculating how far each words are with each other. Closer words form a topic. </a:t>
            </a:r>
            <a:endParaRPr sz="1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sz="2000" b="1"/>
              <a:t>Goal:</a:t>
            </a:r>
            <a:r>
              <a:rPr lang="en-US" sz="1800"/>
              <a:t> </a:t>
            </a:r>
            <a:r>
              <a:rPr lang="en-US" sz="1500"/>
              <a:t>To maximize CV coherence score while keeping the topics interpretable.</a:t>
            </a:r>
            <a:endParaRPr sz="1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-US" sz="2000" b="1"/>
              <a:t>Measurement</a:t>
            </a:r>
            <a:r>
              <a:rPr lang="en-US" sz="1500"/>
              <a:t>: CV coherence score</a:t>
            </a:r>
            <a:endParaRPr sz="15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Nunito ExtraBold"/>
              <a:buChar char="-"/>
            </a:pPr>
            <a:r>
              <a:rPr lang="en-US" sz="2000" b="1"/>
              <a:t>Limitations: </a:t>
            </a:r>
            <a:endParaRPr sz="2000" b="1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Nunito ExtraBold"/>
              <a:buChar char="-"/>
            </a:pPr>
            <a:r>
              <a:rPr lang="en-US" sz="1500"/>
              <a:t>1. CV coherence score might not be a robust measure</a:t>
            </a:r>
            <a:endParaRPr sz="15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Nunito ExtraBold"/>
              <a:buChar char="-"/>
            </a:pPr>
            <a:r>
              <a:rPr lang="en-US" sz="1500"/>
              <a:t>2. Twitter not dropping potential advertisement</a:t>
            </a:r>
            <a:endParaRPr sz="15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Nunito ExtraBold"/>
              <a:buChar char="-"/>
            </a:pPr>
            <a:r>
              <a:rPr lang="en-US" sz="1500"/>
              <a:t>3. Optimization </a:t>
            </a:r>
            <a:endParaRPr sz="15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pic>
        <p:nvPicPr>
          <p:cNvPr id="185" name="Google Shape;185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6700" y="464475"/>
            <a:ext cx="677100" cy="6771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5"/>
          <p:cNvSpPr/>
          <p:nvPr/>
        </p:nvSpPr>
        <p:spPr>
          <a:xfrm>
            <a:off x="7064772" y="1294876"/>
            <a:ext cx="2185500" cy="5105400"/>
          </a:xfrm>
          <a:prstGeom prst="rect">
            <a:avLst/>
          </a:prstGeom>
          <a:solidFill>
            <a:schemeClr val="dk2"/>
          </a:solidFill>
          <a:ln>
            <a:noFill/>
          </a:ln>
          <a:effectLst>
            <a:outerShdw blurRad="254000" dist="127000" algn="ctr" rotWithShape="0">
              <a:srgbClr val="697687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grpSp>
        <p:nvGrpSpPr>
          <p:cNvPr id="187" name="Google Shape;187;p5"/>
          <p:cNvGrpSpPr/>
          <p:nvPr/>
        </p:nvGrpSpPr>
        <p:grpSpPr>
          <a:xfrm>
            <a:off x="9400282" y="4786393"/>
            <a:ext cx="1969200" cy="1535048"/>
            <a:chOff x="3315755" y="1967763"/>
            <a:chExt cx="1969200" cy="1535048"/>
          </a:xfrm>
        </p:grpSpPr>
        <p:sp>
          <p:nvSpPr>
            <p:cNvPr id="188" name="Google Shape;188;p5"/>
            <p:cNvSpPr/>
            <p:nvPr/>
          </p:nvSpPr>
          <p:spPr>
            <a:xfrm>
              <a:off x="3315755" y="2484611"/>
              <a:ext cx="1969200" cy="1018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8000" tIns="108000" rIns="108000" bIns="108000" anchor="t" anchorCtr="0">
              <a:noAutofit/>
            </a:bodyPr>
            <a:lstStyle/>
            <a:p>
              <a:pPr marL="0" marR="0" lvl="0" indent="0" algn="ctr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300">
                  <a:solidFill>
                    <a:schemeClr val="lt2"/>
                  </a:solidFill>
                  <a:latin typeface="Sorts Mill Goudy"/>
                  <a:ea typeface="Sorts Mill Goudy"/>
                  <a:cs typeface="Sorts Mill Goudy"/>
                  <a:sym typeface="Sorts Mill Goudy"/>
                </a:rPr>
                <a:t>Set the numbers of topics and run LDA, recording the score</a:t>
              </a:r>
              <a:endParaRPr/>
            </a:p>
          </p:txBody>
        </p:sp>
        <p:sp>
          <p:nvSpPr>
            <p:cNvPr id="189" name="Google Shape;189;p5"/>
            <p:cNvSpPr/>
            <p:nvPr/>
          </p:nvSpPr>
          <p:spPr>
            <a:xfrm>
              <a:off x="3629848" y="1967763"/>
              <a:ext cx="1193400" cy="67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>
                  <a:solidFill>
                    <a:schemeClr val="lt2"/>
                  </a:solidFill>
                  <a:latin typeface="Sorts Mill Goudy"/>
                  <a:ea typeface="Sorts Mill Goudy"/>
                  <a:cs typeface="Sorts Mill Goudy"/>
                  <a:sym typeface="Sorts Mill Goudy"/>
                </a:rPr>
                <a:t>Number of Topics </a:t>
              </a:r>
              <a:endParaRPr/>
            </a:p>
          </p:txBody>
        </p:sp>
      </p:grpSp>
      <p:grpSp>
        <p:nvGrpSpPr>
          <p:cNvPr id="190" name="Google Shape;190;p5"/>
          <p:cNvGrpSpPr/>
          <p:nvPr/>
        </p:nvGrpSpPr>
        <p:grpSpPr>
          <a:xfrm>
            <a:off x="7064795" y="1666899"/>
            <a:ext cx="2109221" cy="1989499"/>
            <a:chOff x="987625" y="1324526"/>
            <a:chExt cx="2269200" cy="1989499"/>
          </a:xfrm>
        </p:grpSpPr>
        <p:sp>
          <p:nvSpPr>
            <p:cNvPr id="191" name="Google Shape;191;p5"/>
            <p:cNvSpPr/>
            <p:nvPr/>
          </p:nvSpPr>
          <p:spPr>
            <a:xfrm>
              <a:off x="1130245" y="2544525"/>
              <a:ext cx="1969200" cy="769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8000" tIns="108000" rIns="108000" bIns="108000" anchor="t" anchorCtr="0">
              <a:noAutofit/>
            </a:bodyPr>
            <a:lstStyle/>
            <a:p>
              <a:pPr marL="0" marR="0" lvl="0" indent="0" algn="ctr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300">
                  <a:solidFill>
                    <a:schemeClr val="lt2"/>
                  </a:solidFill>
                  <a:latin typeface="Sorts Mill Goudy"/>
                  <a:ea typeface="Sorts Mill Goudy"/>
                  <a:cs typeface="Sorts Mill Goudy"/>
                  <a:sym typeface="Sorts Mill Goudy"/>
                </a:rPr>
                <a:t>Select Mono, Bi, and </a:t>
              </a:r>
              <a:endParaRPr sz="1300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endParaRPr>
            </a:p>
            <a:p>
              <a:pPr marL="0" marR="0" lvl="0" indent="0" algn="ctr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300">
                  <a:solidFill>
                    <a:schemeClr val="lt2"/>
                  </a:solidFill>
                  <a:latin typeface="Sorts Mill Goudy"/>
                  <a:ea typeface="Sorts Mill Goudy"/>
                  <a:cs typeface="Sorts Mill Goudy"/>
                  <a:sym typeface="Sorts Mill Goudy"/>
                </a:rPr>
                <a:t>Trigram to run LDA</a:t>
              </a:r>
              <a:endParaRPr sz="1700"/>
            </a:p>
          </p:txBody>
        </p:sp>
        <p:grpSp>
          <p:nvGrpSpPr>
            <p:cNvPr id="192" name="Google Shape;192;p5"/>
            <p:cNvGrpSpPr/>
            <p:nvPr/>
          </p:nvGrpSpPr>
          <p:grpSpPr>
            <a:xfrm>
              <a:off x="987625" y="1324526"/>
              <a:ext cx="2269200" cy="1058250"/>
              <a:chOff x="966098" y="1065314"/>
              <a:chExt cx="2269200" cy="1058250"/>
            </a:xfrm>
          </p:grpSpPr>
          <p:sp>
            <p:nvSpPr>
              <p:cNvPr id="193" name="Google Shape;193;p5"/>
              <p:cNvSpPr/>
              <p:nvPr/>
            </p:nvSpPr>
            <p:spPr>
              <a:xfrm>
                <a:off x="966098" y="1754263"/>
                <a:ext cx="2269200" cy="369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800" b="1">
                    <a:solidFill>
                      <a:schemeClr val="lt2"/>
                    </a:solidFill>
                    <a:latin typeface="Sorts Mill Goudy"/>
                    <a:ea typeface="Sorts Mill Goudy"/>
                    <a:cs typeface="Sorts Mill Goudy"/>
                    <a:sym typeface="Sorts Mill Goudy"/>
                  </a:rPr>
                  <a:t>Fetch Bi  &amp; Tri gram</a:t>
                </a:r>
                <a:endParaRPr/>
              </a:p>
            </p:txBody>
          </p:sp>
          <p:sp>
            <p:nvSpPr>
              <p:cNvPr id="194" name="Google Shape;194;p5"/>
              <p:cNvSpPr txBox="1"/>
              <p:nvPr/>
            </p:nvSpPr>
            <p:spPr>
              <a:xfrm>
                <a:off x="1606135" y="1065313"/>
                <a:ext cx="813000" cy="769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b" anchorCtr="1">
                <a:sp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4400" b="1">
                    <a:solidFill>
                      <a:schemeClr val="lt2"/>
                    </a:solidFill>
                    <a:latin typeface="Sorts Mill Goudy"/>
                    <a:ea typeface="Sorts Mill Goudy"/>
                    <a:cs typeface="Sorts Mill Goudy"/>
                    <a:sym typeface="Sorts Mill Goudy"/>
                  </a:rPr>
                  <a:t>I</a:t>
                </a:r>
                <a:endParaRPr sz="4400" b="1" i="0" u="none" strike="noStrike" cap="none">
                  <a:solidFill>
                    <a:schemeClr val="lt2"/>
                  </a:solidFill>
                  <a:latin typeface="Sorts Mill Goudy"/>
                  <a:ea typeface="Sorts Mill Goudy"/>
                  <a:cs typeface="Sorts Mill Goudy"/>
                  <a:sym typeface="Sorts Mill Goudy"/>
                </a:endParaRPr>
              </a:p>
            </p:txBody>
          </p:sp>
        </p:grpSp>
      </p:grpSp>
      <p:grpSp>
        <p:nvGrpSpPr>
          <p:cNvPr id="195" name="Google Shape;195;p5"/>
          <p:cNvGrpSpPr/>
          <p:nvPr/>
        </p:nvGrpSpPr>
        <p:grpSpPr>
          <a:xfrm>
            <a:off x="9326475" y="1666901"/>
            <a:ext cx="1969200" cy="2156887"/>
            <a:chOff x="1063825" y="1324526"/>
            <a:chExt cx="1969200" cy="2156887"/>
          </a:xfrm>
        </p:grpSpPr>
        <p:sp>
          <p:nvSpPr>
            <p:cNvPr id="196" name="Google Shape;196;p5"/>
            <p:cNvSpPr/>
            <p:nvPr/>
          </p:nvSpPr>
          <p:spPr>
            <a:xfrm>
              <a:off x="1063825" y="2611712"/>
              <a:ext cx="1969200" cy="869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8000" tIns="108000" rIns="108000" bIns="108000" anchor="t" anchorCtr="0">
              <a:noAutofit/>
            </a:bodyPr>
            <a:lstStyle/>
            <a:p>
              <a:pPr marL="0" marR="0" lvl="0" indent="0" algn="ctr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300">
                  <a:solidFill>
                    <a:schemeClr val="lt2"/>
                  </a:solidFill>
                  <a:latin typeface="Sorts Mill Goudy"/>
                  <a:ea typeface="Sorts Mill Goudy"/>
                  <a:cs typeface="Sorts Mill Goudy"/>
                  <a:sym typeface="Sorts Mill Goudy"/>
                </a:rPr>
                <a:t>Create Corpus and Dictionary for </a:t>
              </a:r>
              <a:endParaRPr sz="1300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endParaRPr>
            </a:p>
            <a:p>
              <a:pPr marL="0" marR="0" lvl="0" indent="0" algn="ctr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300">
                  <a:solidFill>
                    <a:schemeClr val="lt2"/>
                  </a:solidFill>
                  <a:latin typeface="Sorts Mill Goudy"/>
                  <a:ea typeface="Sorts Mill Goudy"/>
                  <a:cs typeface="Sorts Mill Goudy"/>
                  <a:sym typeface="Sorts Mill Goudy"/>
                </a:rPr>
                <a:t>LDA usage</a:t>
              </a:r>
              <a:endParaRPr sz="1300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endParaRPr>
            </a:p>
          </p:txBody>
        </p:sp>
        <p:grpSp>
          <p:nvGrpSpPr>
            <p:cNvPr id="197" name="Google Shape;197;p5"/>
            <p:cNvGrpSpPr/>
            <p:nvPr/>
          </p:nvGrpSpPr>
          <p:grpSpPr>
            <a:xfrm>
              <a:off x="1299277" y="1324526"/>
              <a:ext cx="1527600" cy="1003200"/>
              <a:chOff x="1277750" y="1065314"/>
              <a:chExt cx="1527600" cy="1003200"/>
            </a:xfrm>
          </p:grpSpPr>
          <p:sp>
            <p:nvSpPr>
              <p:cNvPr id="198" name="Google Shape;198;p5"/>
              <p:cNvSpPr/>
              <p:nvPr/>
            </p:nvSpPr>
            <p:spPr>
              <a:xfrm>
                <a:off x="1277750" y="1699213"/>
                <a:ext cx="1527600" cy="369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800" b="1">
                    <a:solidFill>
                      <a:schemeClr val="lt2"/>
                    </a:solidFill>
                    <a:latin typeface="Sorts Mill Goudy"/>
                    <a:ea typeface="Sorts Mill Goudy"/>
                    <a:cs typeface="Sorts Mill Goudy"/>
                    <a:sym typeface="Sorts Mill Goudy"/>
                  </a:rPr>
                  <a:t>Corpus &amp; Dictionary</a:t>
                </a:r>
                <a:endParaRPr/>
              </a:p>
            </p:txBody>
          </p:sp>
          <p:sp>
            <p:nvSpPr>
              <p:cNvPr id="199" name="Google Shape;199;p5"/>
              <p:cNvSpPr txBox="1"/>
              <p:nvPr/>
            </p:nvSpPr>
            <p:spPr>
              <a:xfrm>
                <a:off x="1620377" y="1065313"/>
                <a:ext cx="813000" cy="769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b" anchorCtr="1">
                <a:sp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4400" b="1">
                    <a:solidFill>
                      <a:schemeClr val="lt2"/>
                    </a:solidFill>
                    <a:latin typeface="Sorts Mill Goudy"/>
                    <a:ea typeface="Sorts Mill Goudy"/>
                    <a:cs typeface="Sorts Mill Goudy"/>
                    <a:sym typeface="Sorts Mill Goudy"/>
                  </a:rPr>
                  <a:t>II</a:t>
                </a:r>
                <a:endParaRPr sz="4400" b="1" i="0" u="none" strike="noStrike" cap="none">
                  <a:solidFill>
                    <a:schemeClr val="lt2"/>
                  </a:solidFill>
                  <a:latin typeface="Sorts Mill Goudy"/>
                  <a:ea typeface="Sorts Mill Goudy"/>
                  <a:cs typeface="Sorts Mill Goudy"/>
                  <a:sym typeface="Sorts Mill Goudy"/>
                </a:endParaRPr>
              </a:p>
            </p:txBody>
          </p:sp>
        </p:grpSp>
      </p:grpSp>
      <p:sp>
        <p:nvSpPr>
          <p:cNvPr id="200" name="Google Shape;200;p5"/>
          <p:cNvSpPr txBox="1"/>
          <p:nvPr/>
        </p:nvSpPr>
        <p:spPr>
          <a:xfrm>
            <a:off x="9904581" y="4166806"/>
            <a:ext cx="8130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1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rPr>
              <a:t>III</a:t>
            </a:r>
            <a:endParaRPr sz="4400" b="1" i="0" u="none" strike="noStrike" cap="none">
              <a:solidFill>
                <a:schemeClr val="lt2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201" name="Google Shape;201;p5"/>
          <p:cNvSpPr txBox="1"/>
          <p:nvPr/>
        </p:nvSpPr>
        <p:spPr>
          <a:xfrm>
            <a:off x="7581098" y="4166788"/>
            <a:ext cx="10629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1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rPr>
              <a:t>IV</a:t>
            </a:r>
            <a:endParaRPr sz="4400" b="1" i="0" u="none" strike="noStrike" cap="none">
              <a:solidFill>
                <a:schemeClr val="lt2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202" name="Google Shape;202;p5"/>
          <p:cNvSpPr/>
          <p:nvPr/>
        </p:nvSpPr>
        <p:spPr>
          <a:xfrm>
            <a:off x="7379651" y="4865225"/>
            <a:ext cx="14658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rPr>
              <a:t>Drop new Stop words</a:t>
            </a:r>
            <a:endParaRPr/>
          </a:p>
        </p:txBody>
      </p:sp>
      <p:sp>
        <p:nvSpPr>
          <p:cNvPr id="203" name="Google Shape;203;p5"/>
          <p:cNvSpPr/>
          <p:nvPr/>
        </p:nvSpPr>
        <p:spPr>
          <a:xfrm>
            <a:off x="7127950" y="5447923"/>
            <a:ext cx="19692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8000" tIns="108000" rIns="108000" bIns="108000" anchor="t" anchorCtr="0">
            <a:noAutofit/>
          </a:bodyPr>
          <a:lstStyle/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rPr>
              <a:t>Define  new meaningless words and drop them</a:t>
            </a:r>
            <a:endParaRPr sz="1300">
              <a:solidFill>
                <a:schemeClr val="lt2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cxnSp>
        <p:nvCxnSpPr>
          <p:cNvPr id="204" name="Google Shape;204;p5"/>
          <p:cNvCxnSpPr/>
          <p:nvPr/>
        </p:nvCxnSpPr>
        <p:spPr>
          <a:xfrm rot="10800000" flipH="1">
            <a:off x="9034200" y="2655375"/>
            <a:ext cx="638700" cy="39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5" name="Google Shape;205;p5"/>
          <p:cNvCxnSpPr>
            <a:stCxn id="196" idx="2"/>
            <a:endCxn id="200" idx="0"/>
          </p:cNvCxnSpPr>
          <p:nvPr/>
        </p:nvCxnSpPr>
        <p:spPr>
          <a:xfrm>
            <a:off x="10311075" y="3823787"/>
            <a:ext cx="0" cy="342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6" name="Google Shape;206;p5"/>
          <p:cNvCxnSpPr/>
          <p:nvPr/>
        </p:nvCxnSpPr>
        <p:spPr>
          <a:xfrm rot="10800000">
            <a:off x="8864350" y="5530325"/>
            <a:ext cx="818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7" name="Google Shape;207;p5"/>
          <p:cNvCxnSpPr>
            <a:stCxn id="201" idx="0"/>
            <a:endCxn id="191" idx="2"/>
          </p:cNvCxnSpPr>
          <p:nvPr/>
        </p:nvCxnSpPr>
        <p:spPr>
          <a:xfrm rot="10800000">
            <a:off x="8112548" y="3656488"/>
            <a:ext cx="0" cy="510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25147e8f29_1_41"/>
          <p:cNvSpPr/>
          <p:nvPr/>
        </p:nvSpPr>
        <p:spPr>
          <a:xfrm>
            <a:off x="180128" y="320887"/>
            <a:ext cx="46875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457200" marR="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-US" sz="2000" b="1"/>
              <a:t>LDA Result:</a:t>
            </a:r>
            <a:endParaRPr sz="2000" b="1"/>
          </a:p>
        </p:txBody>
      </p:sp>
      <p:graphicFrame>
        <p:nvGraphicFramePr>
          <p:cNvPr id="213" name="Google Shape;213;g125147e8f29_1_41"/>
          <p:cNvGraphicFramePr/>
          <p:nvPr/>
        </p:nvGraphicFramePr>
        <p:xfrm>
          <a:off x="547575" y="1498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{42B34EFA-99CF-4D65-86A8-8D47743C6CB6}</a:tableStyleId>
              </a:tblPr>
              <a:tblGrid>
                <a:gridCol w="913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4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316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5383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/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/>
                        <a:t>Amazon</a:t>
                      </a:r>
                      <a:endParaRPr sz="1500" b="1"/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/>
                        <a:t>Twitter</a:t>
                      </a:r>
                      <a:endParaRPr sz="1500" b="1"/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/>
                        <a:t>Combined</a:t>
                      </a:r>
                      <a:endParaRPr sz="1500" b="1"/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/>
                        <a:t>OS 9.4</a:t>
                      </a:r>
                      <a:endParaRPr sz="1500" b="1"/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0.3128  (# topics= 4)</a:t>
                      </a:r>
                      <a:endParaRPr sz="1500"/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0.3027  (# topics= 3)</a:t>
                      </a:r>
                      <a:endParaRPr sz="1500"/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0.5225  (# topics= 3)</a:t>
                      </a:r>
                      <a:endParaRPr sz="1500"/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>
                          <a:extLst>
                            <a:ext uri="http://customooxmlschemas.google.com/">
          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6"/>
                            </a:ext>
                          </a:extLst>
                        </a:rPr>
                        <a:t>OS 10.0</a:t>
                      </a:r>
                      <a:endParaRPr sz="1500" b="1"/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0.3215  (# topics= 14)</a:t>
                      </a:r>
                      <a:endParaRPr sz="1500"/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0.3191 (# topics= 12)</a:t>
                      </a:r>
                      <a:endParaRPr sz="1500"/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0.3593  (# topics= 14)</a:t>
                      </a:r>
                      <a:endParaRPr sz="1500"/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/>
                        <a:t>OS 10.5</a:t>
                      </a:r>
                      <a:endParaRPr sz="1500" b="1"/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0.4052  (# topics= 5)</a:t>
                      </a:r>
                      <a:endParaRPr sz="1500"/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0.2743  (# topics= 5)</a:t>
                      </a:r>
                      <a:endParaRPr sz="1500"/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0.4319  (# topics= 3)</a:t>
                      </a:r>
                      <a:endParaRPr sz="1500"/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214" name="Google Shape;214;g125147e8f29_1_41"/>
          <p:cNvGraphicFramePr/>
          <p:nvPr/>
        </p:nvGraphicFramePr>
        <p:xfrm>
          <a:off x="514013" y="3758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{42B34EFA-99CF-4D65-86A8-8D47743C6CB6}</a:tableStyleId>
              </a:tblPr>
              <a:tblGrid>
                <a:gridCol w="852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48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316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5047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80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/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/>
                        <a:t>OS 9.4</a:t>
                      </a:r>
                      <a:endParaRPr sz="1500" b="1"/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/>
                        <a:t>OS 10.0</a:t>
                      </a:r>
                      <a:endParaRPr sz="1500" b="1"/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/>
                        <a:t>OS 10.5</a:t>
                      </a:r>
                      <a:endParaRPr sz="1500" b="1"/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0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/>
                        <a:t>T1</a:t>
                      </a:r>
                      <a:endParaRPr sz="1500" b="1"/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stream/pictur/support/atmo</a:t>
                      </a:r>
                      <a:endParaRPr sz="1500"/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watch/stream/channel/live</a:t>
                      </a:r>
                      <a:endParaRPr sz="1500"/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watch/steam/channel/live</a:t>
                      </a:r>
                      <a:endParaRPr sz="1500"/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0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/>
                        <a:t>T2</a:t>
                      </a:r>
                      <a:endParaRPr sz="1500" b="1"/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remot/stream/replac/unit</a:t>
                      </a:r>
                      <a:endParaRPr sz="1500"/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get/remot/love/stream</a:t>
                      </a:r>
                      <a:endParaRPr sz="1500"/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remot/great/day/good</a:t>
                      </a:r>
                      <a:endParaRPr sz="1500"/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0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/>
                        <a:t>T3</a:t>
                      </a:r>
                      <a:endParaRPr sz="1500" b="1"/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app/remot/watch/fire</a:t>
                      </a:r>
                      <a:endParaRPr sz="1500"/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work/like/remot/app</a:t>
                      </a:r>
                      <a:endParaRPr sz="1500"/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stream/devic/connect/issu</a:t>
                      </a:r>
                      <a:endParaRPr sz="1500"/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0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/>
                        <a:t>T4</a:t>
                      </a:r>
                      <a:endParaRPr sz="1500" b="1"/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/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500"/>
                        <a:t>work/stream/get/remot</a:t>
                      </a:r>
                      <a:endParaRPr sz="1500"/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/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0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/>
                        <a:t>T5</a:t>
                      </a:r>
                      <a:endParaRPr sz="1500" b="1"/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/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remot/stream/watch/apl</a:t>
                      </a:r>
                      <a:endParaRPr sz="1500"/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/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15" name="Google Shape;215;g125147e8f29_1_41"/>
          <p:cNvSpPr/>
          <p:nvPr/>
        </p:nvSpPr>
        <p:spPr>
          <a:xfrm>
            <a:off x="471378" y="3184937"/>
            <a:ext cx="46875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/>
              <a:t>Combined Dataset Topics</a:t>
            </a:r>
            <a:endParaRPr sz="1500"/>
          </a:p>
        </p:txBody>
      </p:sp>
      <p:sp>
        <p:nvSpPr>
          <p:cNvPr id="216" name="Google Shape;216;g125147e8f29_1_41"/>
          <p:cNvSpPr/>
          <p:nvPr/>
        </p:nvSpPr>
        <p:spPr>
          <a:xfrm>
            <a:off x="471378" y="919512"/>
            <a:ext cx="46875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/>
              <a:t>Coherence Score Table</a:t>
            </a:r>
            <a:endParaRPr sz="1500"/>
          </a:p>
        </p:txBody>
      </p:sp>
      <p:pic>
        <p:nvPicPr>
          <p:cNvPr id="217" name="Google Shape;217;g125147e8f29_1_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31050" y="4667255"/>
            <a:ext cx="2903750" cy="194077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218" name="Google Shape;218;g125147e8f29_1_41"/>
          <p:cNvSpPr txBox="1"/>
          <p:nvPr/>
        </p:nvSpPr>
        <p:spPr>
          <a:xfrm>
            <a:off x="8809350" y="4346200"/>
            <a:ext cx="1236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latin typeface="NSimSun"/>
                <a:ea typeface="NSimSun"/>
                <a:cs typeface="NSimSun"/>
                <a:sym typeface="NSimSun"/>
              </a:rPr>
              <a:t>OS 10.5</a:t>
            </a:r>
            <a:endParaRPr b="1">
              <a:latin typeface="NSimSun"/>
              <a:ea typeface="NSimSun"/>
              <a:cs typeface="NSimSun"/>
              <a:sym typeface="NSimSun"/>
            </a:endParaRPr>
          </a:p>
        </p:txBody>
      </p:sp>
      <p:sp>
        <p:nvSpPr>
          <p:cNvPr id="219" name="Google Shape;219;g125147e8f29_1_41"/>
          <p:cNvSpPr txBox="1"/>
          <p:nvPr/>
        </p:nvSpPr>
        <p:spPr>
          <a:xfrm>
            <a:off x="9236325" y="168475"/>
            <a:ext cx="81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>
                <a:solidFill>
                  <a:schemeClr val="dk1"/>
                </a:solidFill>
                <a:latin typeface="NSimSun"/>
                <a:ea typeface="NSimSun"/>
                <a:cs typeface="NSimSun"/>
                <a:sym typeface="NSimSun"/>
              </a:rPr>
              <a:t>OS 9.4</a:t>
            </a:r>
            <a:endParaRPr>
              <a:latin typeface="NSimSun"/>
              <a:ea typeface="NSimSun"/>
              <a:cs typeface="NSimSun"/>
              <a:sym typeface="NSimSun"/>
            </a:endParaRPr>
          </a:p>
        </p:txBody>
      </p:sp>
      <p:pic>
        <p:nvPicPr>
          <p:cNvPr id="220" name="Google Shape;220;g125147e8f29_1_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99875" y="492475"/>
            <a:ext cx="2966100" cy="1952571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221" name="Google Shape;221;g125147e8f29_1_41"/>
          <p:cNvSpPr/>
          <p:nvPr/>
        </p:nvSpPr>
        <p:spPr>
          <a:xfrm>
            <a:off x="9162375" y="4667250"/>
            <a:ext cx="505500" cy="4002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g125147e8f29_1_41"/>
          <p:cNvSpPr/>
          <p:nvPr/>
        </p:nvSpPr>
        <p:spPr>
          <a:xfrm>
            <a:off x="9250800" y="485650"/>
            <a:ext cx="505500" cy="4002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g125147e8f29_1_41"/>
          <p:cNvSpPr txBox="1"/>
          <p:nvPr/>
        </p:nvSpPr>
        <p:spPr>
          <a:xfrm>
            <a:off x="9104675" y="2301625"/>
            <a:ext cx="81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dk1"/>
                </a:solidFill>
                <a:latin typeface="NSimSun"/>
                <a:ea typeface="NSimSun"/>
                <a:cs typeface="NSimSun"/>
                <a:sym typeface="NSimSun"/>
              </a:rPr>
              <a:t>OS 10.0</a:t>
            </a:r>
            <a:endParaRPr>
              <a:latin typeface="NSimSun"/>
              <a:ea typeface="NSimSun"/>
              <a:cs typeface="NSimSun"/>
              <a:sym typeface="NSimSun"/>
            </a:endParaRPr>
          </a:p>
        </p:txBody>
      </p:sp>
      <p:pic>
        <p:nvPicPr>
          <p:cNvPr id="224" name="Google Shape;224;g125147e8f29_1_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799875" y="2627550"/>
            <a:ext cx="2966100" cy="1990013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225" name="Google Shape;225;g125147e8f29_1_41"/>
          <p:cNvSpPr/>
          <p:nvPr/>
        </p:nvSpPr>
        <p:spPr>
          <a:xfrm>
            <a:off x="10681000" y="2627550"/>
            <a:ext cx="505500" cy="4002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g125147e8f29_1_41"/>
          <p:cNvSpPr txBox="1"/>
          <p:nvPr/>
        </p:nvSpPr>
        <p:spPr>
          <a:xfrm>
            <a:off x="8797125" y="2257338"/>
            <a:ext cx="1236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latin typeface="NSimSun"/>
                <a:ea typeface="NSimSun"/>
                <a:cs typeface="NSimSun"/>
                <a:sym typeface="NSimSun"/>
              </a:rPr>
              <a:t>OS 10.0</a:t>
            </a:r>
            <a:endParaRPr b="1">
              <a:latin typeface="NSimSun"/>
              <a:ea typeface="NSimSun"/>
              <a:cs typeface="NSimSun"/>
              <a:sym typeface="NSimSun"/>
            </a:endParaRPr>
          </a:p>
        </p:txBody>
      </p:sp>
      <p:sp>
        <p:nvSpPr>
          <p:cNvPr id="227" name="Google Shape;227;g125147e8f29_1_41"/>
          <p:cNvSpPr txBox="1"/>
          <p:nvPr/>
        </p:nvSpPr>
        <p:spPr>
          <a:xfrm>
            <a:off x="8889075" y="244700"/>
            <a:ext cx="1236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latin typeface="NSimSun"/>
                <a:ea typeface="NSimSun"/>
                <a:cs typeface="NSimSun"/>
                <a:sym typeface="NSimSun"/>
              </a:rPr>
              <a:t>OS 9.4</a:t>
            </a:r>
            <a:endParaRPr b="1">
              <a:latin typeface="NSimSun"/>
              <a:ea typeface="NSimSun"/>
              <a:cs typeface="NSimSun"/>
              <a:sym typeface="NSimSu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2522521b1a_0_116"/>
          <p:cNvSpPr txBox="1">
            <a:spLocks noGrp="1"/>
          </p:cNvSpPr>
          <p:nvPr>
            <p:ph type="title"/>
          </p:nvPr>
        </p:nvSpPr>
        <p:spPr>
          <a:xfrm>
            <a:off x="531800" y="445500"/>
            <a:ext cx="11234100" cy="1257300"/>
          </a:xfrm>
          <a:prstGeom prst="rect">
            <a:avLst/>
          </a:prstGeom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-"/>
            </a:pPr>
            <a:r>
              <a:rPr lang="en-US" sz="20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Intertopic Distance Interactive Map and Top </a:t>
            </a:r>
            <a:r>
              <a:rPr lang="en-US" sz="20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7"/>
                  </a:ext>
                </a:extLst>
              </a:rPr>
              <a:t>30</a:t>
            </a:r>
            <a:r>
              <a:rPr lang="en-US" sz="20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Salient Terms </a:t>
            </a:r>
            <a:endParaRPr sz="20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4" name="Google Shape;234;g12522521b1a_0_116"/>
          <p:cNvPicPr preferRelativeResize="0"/>
          <p:nvPr/>
        </p:nvPicPr>
        <p:blipFill rotWithShape="1">
          <a:blip r:embed="rId3">
            <a:alphaModFix/>
          </a:blip>
          <a:srcRect l="7450"/>
          <a:stretch/>
        </p:blipFill>
        <p:spPr>
          <a:xfrm>
            <a:off x="531800" y="1752650"/>
            <a:ext cx="8171233" cy="4414500"/>
          </a:xfrm>
          <a:prstGeom prst="rect">
            <a:avLst/>
          </a:prstGeom>
          <a:noFill/>
          <a:ln>
            <a:noFill/>
          </a:ln>
          <a:effectLst>
            <a:outerShdw blurRad="71438" dist="66675" dir="21540000" algn="bl" rotWithShape="0">
              <a:srgbClr val="000000">
                <a:alpha val="50000"/>
              </a:srgbClr>
            </a:outerShdw>
          </a:effectLst>
        </p:spPr>
      </p:pic>
      <p:sp>
        <p:nvSpPr>
          <p:cNvPr id="235" name="Google Shape;235;g12522521b1a_0_116"/>
          <p:cNvSpPr txBox="1"/>
          <p:nvPr/>
        </p:nvSpPr>
        <p:spPr>
          <a:xfrm>
            <a:off x="1127025" y="1414750"/>
            <a:ext cx="6906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SimSun"/>
              <a:ea typeface="NSimSun"/>
              <a:cs typeface="NSimSun"/>
              <a:sym typeface="NSimSun"/>
            </a:endParaRPr>
          </a:p>
        </p:txBody>
      </p:sp>
      <p:sp>
        <p:nvSpPr>
          <p:cNvPr id="236" name="Google Shape;236;g12522521b1a_0_116"/>
          <p:cNvSpPr txBox="1"/>
          <p:nvPr/>
        </p:nvSpPr>
        <p:spPr>
          <a:xfrm>
            <a:off x="531800" y="1216225"/>
            <a:ext cx="1750500" cy="5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b="1">
                <a:latin typeface="Nunito"/>
                <a:ea typeface="Nunito"/>
                <a:cs typeface="Nunito"/>
                <a:sym typeface="Nunito"/>
              </a:rPr>
              <a:t>OS 9.4 :</a:t>
            </a:r>
            <a:endParaRPr sz="2300" b="1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37" name="Google Shape;237;g12522521b1a_0_116"/>
          <p:cNvSpPr txBox="1"/>
          <p:nvPr/>
        </p:nvSpPr>
        <p:spPr>
          <a:xfrm>
            <a:off x="8626825" y="2057450"/>
            <a:ext cx="3202800" cy="3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500"/>
              <a:buFont typeface="Nunito SemiBold"/>
              <a:buChar char="-"/>
            </a:pPr>
            <a:r>
              <a:rPr lang="en-US" sz="1500">
                <a:solidFill>
                  <a:srgbClr val="111111"/>
                </a:solidFill>
                <a:highlight>
                  <a:srgbClr val="FFFFFF"/>
                </a:highlight>
              </a:rPr>
              <a:t>“</a:t>
            </a:r>
            <a:r>
              <a:rPr lang="en-US" sz="1500" b="1">
                <a:solidFill>
                  <a:srgbClr val="111111"/>
                </a:solidFill>
                <a:highlight>
                  <a:srgbClr val="FFFFFF"/>
                </a:highlight>
              </a:rPr>
              <a:t>pyLDAvis</a:t>
            </a:r>
            <a:r>
              <a:rPr lang="en-US" sz="1500">
                <a:solidFill>
                  <a:srgbClr val="111111"/>
                </a:solidFill>
                <a:highlight>
                  <a:srgbClr val="FFFFFF"/>
                </a:highlight>
              </a:rPr>
              <a:t>” is a python library for interactive topic model visualization.</a:t>
            </a:r>
            <a:endParaRPr sz="1500">
              <a:solidFill>
                <a:srgbClr val="111111"/>
              </a:solidFill>
              <a:highlight>
                <a:srgbClr val="FFFFFF"/>
              </a:highlight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111111"/>
              </a:solidFill>
              <a:highlight>
                <a:srgbClr val="FFFFFF"/>
              </a:highlight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500"/>
              <a:buChar char="-"/>
            </a:pPr>
            <a:r>
              <a:rPr lang="en-US" sz="1500">
                <a:solidFill>
                  <a:srgbClr val="111111"/>
                </a:solidFill>
                <a:highlight>
                  <a:srgbClr val="FFFFFF"/>
                </a:highlight>
              </a:rPr>
              <a:t>pyLDAvis shows the following:</a:t>
            </a:r>
            <a:endParaRPr sz="1500">
              <a:solidFill>
                <a:srgbClr val="111111"/>
              </a:solidFill>
              <a:highlight>
                <a:srgbClr val="FFFFFF"/>
              </a:highlight>
            </a:endParaRPr>
          </a:p>
          <a:p>
            <a:pPr marL="914400" lvl="0" indent="-323850" algn="l" rtl="0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500"/>
              <a:buFont typeface="Nunito SemiBold"/>
              <a:buAutoNum type="arabicParenR"/>
            </a:pPr>
            <a:r>
              <a:rPr lang="en-US" sz="1500" b="1">
                <a:solidFill>
                  <a:srgbClr val="111111"/>
                </a:solidFill>
                <a:highlight>
                  <a:srgbClr val="FFFFFF"/>
                </a:highlight>
              </a:rPr>
              <a:t>Distance between topics</a:t>
            </a:r>
            <a:r>
              <a:rPr lang="en-US" sz="1500">
                <a:solidFill>
                  <a:srgbClr val="111111"/>
                </a:solidFill>
                <a:highlight>
                  <a:srgbClr val="FFFFFF"/>
                </a:highlight>
              </a:rPr>
              <a:t>, as a map in 2D plane.</a:t>
            </a:r>
            <a:endParaRPr sz="1500">
              <a:solidFill>
                <a:srgbClr val="111111"/>
              </a:solidFill>
              <a:highlight>
                <a:srgbClr val="FFFFFF"/>
              </a:highlight>
            </a:endParaRPr>
          </a:p>
          <a:p>
            <a:pPr marL="914400" lvl="0" indent="-323850" algn="l" rtl="0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500"/>
              <a:buFont typeface="Nunito SemiBold"/>
              <a:buAutoNum type="arabicParenR"/>
            </a:pPr>
            <a:r>
              <a:rPr lang="en-US" sz="1500" b="1">
                <a:solidFill>
                  <a:srgbClr val="111111"/>
                </a:solidFill>
                <a:highlight>
                  <a:srgbClr val="FFFFFF"/>
                </a:highlight>
              </a:rPr>
              <a:t>Variance</a:t>
            </a:r>
            <a:r>
              <a:rPr lang="en-US" sz="1500">
                <a:solidFill>
                  <a:srgbClr val="111111"/>
                </a:solidFill>
                <a:highlight>
                  <a:srgbClr val="FFFFFF"/>
                </a:highlight>
              </a:rPr>
              <a:t> in the topic-word distribution, as the size of a circle in this map.</a:t>
            </a:r>
            <a:endParaRPr sz="1500">
              <a:solidFill>
                <a:srgbClr val="111111"/>
              </a:solidFill>
              <a:highlight>
                <a:srgbClr val="FFFFFF"/>
              </a:highlight>
            </a:endParaRPr>
          </a:p>
          <a:p>
            <a:pPr marL="914400" lvl="0" indent="-323850" algn="l" rtl="0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500"/>
              <a:buFont typeface="Nunito SemiBold"/>
              <a:buAutoNum type="arabicParenR"/>
            </a:pPr>
            <a:r>
              <a:rPr lang="en-US" sz="1500" b="1">
                <a:solidFill>
                  <a:srgbClr val="111111"/>
                </a:solidFill>
                <a:highlight>
                  <a:srgbClr val="FFFFFF"/>
                </a:highlight>
              </a:rPr>
              <a:t>the most salient terms</a:t>
            </a:r>
            <a:r>
              <a:rPr lang="en-US" sz="1500">
                <a:solidFill>
                  <a:srgbClr val="111111"/>
                </a:solidFill>
                <a:highlight>
                  <a:srgbClr val="FFFFFF"/>
                </a:highlight>
              </a:rPr>
              <a:t> in each topic.</a:t>
            </a:r>
            <a:endParaRPr sz="1500">
              <a:solidFill>
                <a:srgbClr val="111111"/>
              </a:solidFill>
              <a:highlight>
                <a:srgbClr val="FFFFFF"/>
              </a:highlight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111111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2522521b1a_0_128"/>
          <p:cNvSpPr txBox="1"/>
          <p:nvPr/>
        </p:nvSpPr>
        <p:spPr>
          <a:xfrm>
            <a:off x="1127025" y="1414750"/>
            <a:ext cx="69060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/>
          </a:p>
        </p:txBody>
      </p:sp>
      <p:sp>
        <p:nvSpPr>
          <p:cNvPr id="244" name="Google Shape;244;g12522521b1a_0_128"/>
          <p:cNvSpPr txBox="1">
            <a:spLocks noGrp="1"/>
          </p:cNvSpPr>
          <p:nvPr>
            <p:ph type="title"/>
          </p:nvPr>
        </p:nvSpPr>
        <p:spPr>
          <a:xfrm>
            <a:off x="531800" y="445500"/>
            <a:ext cx="11234100" cy="1257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-"/>
            </a:pPr>
            <a:r>
              <a:rPr lang="en-US" sz="20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Intertopic Distance Interactive Map and Top 30 Salient Terms </a:t>
            </a:r>
            <a:endParaRPr sz="20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g12522521b1a_0_128"/>
          <p:cNvSpPr txBox="1"/>
          <p:nvPr/>
        </p:nvSpPr>
        <p:spPr>
          <a:xfrm>
            <a:off x="531800" y="1216225"/>
            <a:ext cx="17505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/>
              <a:t>OS 10.0 :</a:t>
            </a:r>
            <a:endParaRPr sz="2000" b="1"/>
          </a:p>
        </p:txBody>
      </p:sp>
      <p:pic>
        <p:nvPicPr>
          <p:cNvPr id="246" name="Google Shape;246;g12522521b1a_0_1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9300" y="1702800"/>
            <a:ext cx="9250652" cy="4738249"/>
          </a:xfrm>
          <a:prstGeom prst="rect">
            <a:avLst/>
          </a:prstGeom>
          <a:noFill/>
          <a:ln>
            <a:noFill/>
          </a:ln>
          <a:effectLst>
            <a:outerShdw blurRad="57150" dist="57150" dir="21540000" algn="bl" rotWithShape="0">
              <a:srgbClr val="000000">
                <a:alpha val="50000"/>
              </a:srgbClr>
            </a:outerShdw>
          </a:effectLst>
        </p:spPr>
      </p:pic>
      <p:sp>
        <p:nvSpPr>
          <p:cNvPr id="247" name="Google Shape;247;g12522521b1a_0_128"/>
          <p:cNvSpPr txBox="1"/>
          <p:nvPr/>
        </p:nvSpPr>
        <p:spPr>
          <a:xfrm>
            <a:off x="2913450" y="3872575"/>
            <a:ext cx="30693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rgbClr val="292929"/>
                </a:solidFill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Topics 1 and 6 are the most separated, while remaining topics are similar to one another</a:t>
            </a:r>
            <a:endParaRPr sz="1300" b="1"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248" name="Google Shape;248;g12522521b1a_0_128"/>
          <p:cNvCxnSpPr>
            <a:stCxn id="247" idx="0"/>
          </p:cNvCxnSpPr>
          <p:nvPr/>
        </p:nvCxnSpPr>
        <p:spPr>
          <a:xfrm rot="10800000" flipH="1">
            <a:off x="4448100" y="2757475"/>
            <a:ext cx="671400" cy="1115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49" name="Google Shape;249;g12522521b1a_0_128"/>
          <p:cNvCxnSpPr/>
          <p:nvPr/>
        </p:nvCxnSpPr>
        <p:spPr>
          <a:xfrm rot="10800000">
            <a:off x="3632700" y="3480475"/>
            <a:ext cx="815400" cy="392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50" name="Google Shape;250;g12522521b1a_0_128"/>
          <p:cNvSpPr/>
          <p:nvPr/>
        </p:nvSpPr>
        <p:spPr>
          <a:xfrm>
            <a:off x="1162875" y="3512925"/>
            <a:ext cx="1750500" cy="1115100"/>
          </a:xfrm>
          <a:prstGeom prst="ellipse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g12522521b1a_0_128"/>
          <p:cNvSpPr/>
          <p:nvPr/>
        </p:nvSpPr>
        <p:spPr>
          <a:xfrm>
            <a:off x="2454375" y="4815100"/>
            <a:ext cx="2313900" cy="1815000"/>
          </a:xfrm>
          <a:prstGeom prst="ellipse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12522521b1a_0_137"/>
          <p:cNvSpPr txBox="1"/>
          <p:nvPr/>
        </p:nvSpPr>
        <p:spPr>
          <a:xfrm>
            <a:off x="1127025" y="1414750"/>
            <a:ext cx="69060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/>
          </a:p>
        </p:txBody>
      </p:sp>
      <p:pic>
        <p:nvPicPr>
          <p:cNvPr id="258" name="Google Shape;258;g12522521b1a_0_1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5625" y="1702800"/>
            <a:ext cx="9672376" cy="4836175"/>
          </a:xfrm>
          <a:prstGeom prst="rect">
            <a:avLst/>
          </a:prstGeom>
          <a:noFill/>
          <a:ln>
            <a:noFill/>
          </a:ln>
          <a:effectLst>
            <a:outerShdw blurRad="85725" dist="47625" dir="21540000" algn="bl" rotWithShape="0">
              <a:srgbClr val="000000">
                <a:alpha val="50000"/>
              </a:srgbClr>
            </a:outerShdw>
          </a:effectLst>
        </p:spPr>
      </p:pic>
      <p:sp>
        <p:nvSpPr>
          <p:cNvPr id="259" name="Google Shape;259;g12522521b1a_0_137"/>
          <p:cNvSpPr txBox="1">
            <a:spLocks noGrp="1"/>
          </p:cNvSpPr>
          <p:nvPr>
            <p:ph type="title"/>
          </p:nvPr>
        </p:nvSpPr>
        <p:spPr>
          <a:xfrm>
            <a:off x="531800" y="445500"/>
            <a:ext cx="11234100" cy="1257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-"/>
            </a:pPr>
            <a:r>
              <a:rPr lang="en-US" sz="20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Intertopic Distance Interactive Map and Top 30 Salient Terms </a:t>
            </a:r>
            <a:endParaRPr sz="20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0" name="Google Shape;260;g12522521b1a_0_137"/>
          <p:cNvSpPr txBox="1"/>
          <p:nvPr/>
        </p:nvSpPr>
        <p:spPr>
          <a:xfrm>
            <a:off x="531800" y="1216225"/>
            <a:ext cx="17505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/>
              <a:t>OS 10.5 :</a:t>
            </a:r>
            <a:endParaRPr sz="2000" b="1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1569</Words>
  <Application>Microsoft Macintosh PowerPoint</Application>
  <PresentationFormat>Widescreen</PresentationFormat>
  <Paragraphs>270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Calibri</vt:lpstr>
      <vt:lpstr>Arial</vt:lpstr>
      <vt:lpstr>Nunito ExtraBold</vt:lpstr>
      <vt:lpstr>Nunito</vt:lpstr>
      <vt:lpstr>NSimSun</vt:lpstr>
      <vt:lpstr>Nunito Medium</vt:lpstr>
      <vt:lpstr>Sorts Mill Goudy</vt:lpstr>
      <vt:lpstr>Nunito SemiBold</vt:lpstr>
      <vt:lpstr>Shift</vt:lpstr>
      <vt:lpstr>Roku User Review  Analysis:   Does product upgrade improve user experience?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Intertopic Distance Interactive Map and Top 30 Salient Terms </vt:lpstr>
      <vt:lpstr>Intertopic Distance Interactive Map and Top 30 Salient Terms </vt:lpstr>
      <vt:lpstr>Intertopic Distance Interactive Map and Top 30 Salient Terms </vt:lpstr>
      <vt:lpstr>PowerPoint Presentation</vt:lpstr>
      <vt:lpstr>Global Positive and Negative Sentiments on Roku</vt:lpstr>
      <vt:lpstr>PowerPoint Presentation</vt:lpstr>
      <vt:lpstr>PowerPoint Presentation</vt:lpstr>
      <vt:lpstr>Common features with frequently update</vt:lpstr>
      <vt:lpstr>System and Hardware Connection Upgrade</vt:lpstr>
      <vt:lpstr>New features and contents</vt:lpstr>
      <vt:lpstr> Conclusion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Roku User Review  Analysis:   Does product upgrade improve user experience?</dc:title>
  <dc:creator>俞 叔岑</dc:creator>
  <cp:lastModifiedBy>shh2145</cp:lastModifiedBy>
  <cp:revision>1</cp:revision>
  <dcterms:created xsi:type="dcterms:W3CDTF">2022-04-19T03:23:22Z</dcterms:created>
  <dcterms:modified xsi:type="dcterms:W3CDTF">2022-05-05T20:37:24Z</dcterms:modified>
</cp:coreProperties>
</file>